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notesMasterIdLst>
    <p:notesMasterId r:id="rId3"/>
  </p:notesMasterIdLst>
  <p:sldIdLst>
    <p:sldId id="264" r:id="rId2"/>
  </p:sldIdLst>
  <p:sldSz cx="32918400" cy="21945600"/>
  <p:notesSz cx="6858000" cy="9144000"/>
  <p:embeddedFontLst>
    <p:embeddedFont>
      <p:font typeface="Calibri" panose="020F0502020204030204" pitchFamily="34" charset="0"/>
      <p:regular r:id="rId4"/>
      <p:bold r:id="rId5"/>
      <p:italic r:id="rId6"/>
      <p:boldItalic r:id="rId7"/>
    </p:embeddedFont>
    <p:embeddedFont>
      <p:font typeface="Cambria Math" panose="02040503050406030204" pitchFamily="18" charset="0"/>
      <p:regular r:id="rId8"/>
    </p:embeddedFont>
    <p:embeddedFont>
      <p:font typeface="Domine" panose="020B0604020202020204" charset="0"/>
      <p:regular r:id="rId9"/>
    </p:embeddedFont>
    <p:embeddedFont>
      <p:font typeface="Montserrat Extra Bold" panose="020B0604020202020204" charset="0"/>
      <p:bold r:id="rId10"/>
    </p:embeddedFont>
  </p:embeddedFontLst>
  <p:custDataLst>
    <p:tags r:id="rId11"/>
  </p:custDataLst>
  <p:defaultTextStyle>
    <a:defPPr>
      <a:defRPr lang="en-US"/>
    </a:defPPr>
    <a:lvl1pPr marL="0" algn="l" defTabSz="3132837" rtl="0" eaLnBrk="1" latinLnBrk="0" hangingPunct="1">
      <a:defRPr sz="6209" kern="1200">
        <a:solidFill>
          <a:schemeClr val="tx1"/>
        </a:solidFill>
        <a:latin typeface="+mn-lt"/>
        <a:ea typeface="+mn-ea"/>
        <a:cs typeface="+mn-cs"/>
      </a:defRPr>
    </a:lvl1pPr>
    <a:lvl2pPr marL="1566419" algn="l" defTabSz="3132837" rtl="0" eaLnBrk="1" latinLnBrk="0" hangingPunct="1">
      <a:defRPr sz="6209" kern="1200">
        <a:solidFill>
          <a:schemeClr val="tx1"/>
        </a:solidFill>
        <a:latin typeface="+mn-lt"/>
        <a:ea typeface="+mn-ea"/>
        <a:cs typeface="+mn-cs"/>
      </a:defRPr>
    </a:lvl2pPr>
    <a:lvl3pPr marL="3132837" algn="l" defTabSz="3132837" rtl="0" eaLnBrk="1" latinLnBrk="0" hangingPunct="1">
      <a:defRPr sz="6209" kern="1200">
        <a:solidFill>
          <a:schemeClr val="tx1"/>
        </a:solidFill>
        <a:latin typeface="+mn-lt"/>
        <a:ea typeface="+mn-ea"/>
        <a:cs typeface="+mn-cs"/>
      </a:defRPr>
    </a:lvl3pPr>
    <a:lvl4pPr marL="4699258" algn="l" defTabSz="3132837" rtl="0" eaLnBrk="1" latinLnBrk="0" hangingPunct="1">
      <a:defRPr sz="6209" kern="1200">
        <a:solidFill>
          <a:schemeClr val="tx1"/>
        </a:solidFill>
        <a:latin typeface="+mn-lt"/>
        <a:ea typeface="+mn-ea"/>
        <a:cs typeface="+mn-cs"/>
      </a:defRPr>
    </a:lvl4pPr>
    <a:lvl5pPr marL="6265677" algn="l" defTabSz="3132837" rtl="0" eaLnBrk="1" latinLnBrk="0" hangingPunct="1">
      <a:defRPr sz="6209" kern="1200">
        <a:solidFill>
          <a:schemeClr val="tx1"/>
        </a:solidFill>
        <a:latin typeface="+mn-lt"/>
        <a:ea typeface="+mn-ea"/>
        <a:cs typeface="+mn-cs"/>
      </a:defRPr>
    </a:lvl5pPr>
    <a:lvl6pPr marL="7832096" algn="l" defTabSz="3132837" rtl="0" eaLnBrk="1" latinLnBrk="0" hangingPunct="1">
      <a:defRPr sz="6209" kern="1200">
        <a:solidFill>
          <a:schemeClr val="tx1"/>
        </a:solidFill>
        <a:latin typeface="+mn-lt"/>
        <a:ea typeface="+mn-ea"/>
        <a:cs typeface="+mn-cs"/>
      </a:defRPr>
    </a:lvl6pPr>
    <a:lvl7pPr marL="9398515" algn="l" defTabSz="3132837" rtl="0" eaLnBrk="1" latinLnBrk="0" hangingPunct="1">
      <a:defRPr sz="6209" kern="1200">
        <a:solidFill>
          <a:schemeClr val="tx1"/>
        </a:solidFill>
        <a:latin typeface="+mn-lt"/>
        <a:ea typeface="+mn-ea"/>
        <a:cs typeface="+mn-cs"/>
      </a:defRPr>
    </a:lvl7pPr>
    <a:lvl8pPr marL="10964932" algn="l" defTabSz="3132837" rtl="0" eaLnBrk="1" latinLnBrk="0" hangingPunct="1">
      <a:defRPr sz="6209" kern="1200">
        <a:solidFill>
          <a:schemeClr val="tx1"/>
        </a:solidFill>
        <a:latin typeface="+mn-lt"/>
        <a:ea typeface="+mn-ea"/>
        <a:cs typeface="+mn-cs"/>
      </a:defRPr>
    </a:lvl8pPr>
    <a:lvl9pPr marL="12531353" algn="l" defTabSz="3132837" rtl="0" eaLnBrk="1" latinLnBrk="0" hangingPunct="1">
      <a:defRPr sz="620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608" userDrawn="1">
          <p15:clr>
            <a:srgbClr val="A4A3A4"/>
          </p15:clr>
        </p15:guide>
        <p15:guide id="2" pos="7776" userDrawn="1">
          <p15:clr>
            <a:srgbClr val="A4A3A4"/>
          </p15:clr>
        </p15:guide>
        <p15:guide id="3" orient="horz" pos="6912" userDrawn="1">
          <p15:clr>
            <a:srgbClr val="A4A3A4"/>
          </p15:clr>
        </p15:guide>
        <p15:guide id="4" pos="103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88" autoAdjust="0"/>
    <p:restoredTop sz="96239" autoAdjust="0"/>
  </p:normalViewPr>
  <p:slideViewPr>
    <p:cSldViewPr snapToGrid="0">
      <p:cViewPr>
        <p:scale>
          <a:sx n="70" d="100"/>
          <a:sy n="70" d="100"/>
        </p:scale>
        <p:origin x="672" y="-4806"/>
      </p:cViewPr>
      <p:guideLst>
        <p:guide orient="horz" pos="4608"/>
        <p:guide pos="7776"/>
        <p:guide orient="horz" pos="6912"/>
        <p:guide pos="10368"/>
      </p:guideLst>
    </p:cSldViewPr>
  </p:slideViewPr>
  <p:outlineViewPr>
    <p:cViewPr>
      <p:scale>
        <a:sx n="33" d="100"/>
        <a:sy n="33" d="100"/>
      </p:scale>
      <p:origin x="0" y="0"/>
    </p:cViewPr>
  </p:outlin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ags" Target="tags/tag1.xml"/><Relationship Id="rId5" Type="http://schemas.openxmlformats.org/officeDocument/2006/relationships/font" Target="fonts/font2.fntdata"/><Relationship Id="rId15" Type="http://schemas.openxmlformats.org/officeDocument/2006/relationships/tableStyles" Target="tableStyle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heme" Target="theme/theme1.xml"/></Relationships>
</file>

<file path=ppt/media/image1.png>
</file>

<file path=ppt/media/image10.png>
</file>

<file path=ppt/media/image2.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defPPr>
              <a:defRPr kern="1200"/>
            </a:defPPr>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defPPr>
              <a:defRPr kern="1200"/>
            </a:defPPr>
            <a:lvl1pPr algn="r">
              <a:defRPr sz="1200"/>
            </a:lvl1pPr>
          </a:lstStyle>
          <a:p>
            <a:fld id="{7B0E8FA9-8B5F-4493-A208-FBBD06A1EBF4}" type="datetimeFigureOut">
              <a:rPr lang="en-US" smtClean="0"/>
              <a:t>3/15/2023</a:t>
            </a:fld>
            <a:endParaRPr lang="en-US"/>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defPPr>
              <a:defRPr kern="1200"/>
            </a:defPPr>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defPPr>
              <a:defRPr kern="1200"/>
            </a:defPPr>
            <a:lvl1pPr algn="r">
              <a:defRPr sz="1200"/>
            </a:lvl1pPr>
          </a:lstStyle>
          <a:p>
            <a:fld id="{CD15AFD9-35F1-4A8D-8AD3-EDB948176196}" type="slidenum">
              <a:rPr lang="en-US" smtClean="0"/>
              <a:t>‹#›</a:t>
            </a:fld>
            <a:endParaRPr lang="en-US"/>
          </a:p>
        </p:txBody>
      </p:sp>
    </p:spTree>
    <p:extLst>
      <p:ext uri="{BB962C8B-B14F-4D97-AF65-F5344CB8AC3E}">
        <p14:creationId xmlns:p14="http://schemas.microsoft.com/office/powerpoint/2010/main" val="2095315684"/>
      </p:ext>
    </p:extLst>
  </p:cSld>
  <p:clrMap bg1="lt1" tx1="dk1" bg2="lt2" tx2="dk2" accent1="accent1" accent2="accent2" accent3="accent3" accent4="accent4" accent5="accent5" accent6="accent6" hlink="hlink" folHlink="folHlink"/>
  <p:notesStyle>
    <a:lvl1pPr marL="0" algn="l" defTabSz="3132837" rtl="0" eaLnBrk="1" latinLnBrk="0" hangingPunct="1">
      <a:defRPr sz="4070" kern="1200">
        <a:solidFill>
          <a:schemeClr val="tx1"/>
        </a:solidFill>
        <a:latin typeface="+mn-lt"/>
        <a:ea typeface="+mn-ea"/>
        <a:cs typeface="+mn-cs"/>
      </a:defRPr>
    </a:lvl1pPr>
    <a:lvl2pPr marL="1566419" algn="l" defTabSz="3132837" rtl="0" eaLnBrk="1" latinLnBrk="0" hangingPunct="1">
      <a:defRPr sz="4070" kern="1200">
        <a:solidFill>
          <a:schemeClr val="tx1"/>
        </a:solidFill>
        <a:latin typeface="+mn-lt"/>
        <a:ea typeface="+mn-ea"/>
        <a:cs typeface="+mn-cs"/>
      </a:defRPr>
    </a:lvl2pPr>
    <a:lvl3pPr marL="3132837" algn="l" defTabSz="3132837" rtl="0" eaLnBrk="1" latinLnBrk="0" hangingPunct="1">
      <a:defRPr sz="4070" kern="1200">
        <a:solidFill>
          <a:schemeClr val="tx1"/>
        </a:solidFill>
        <a:latin typeface="+mn-lt"/>
        <a:ea typeface="+mn-ea"/>
        <a:cs typeface="+mn-cs"/>
      </a:defRPr>
    </a:lvl3pPr>
    <a:lvl4pPr marL="4699258" algn="l" defTabSz="3132837" rtl="0" eaLnBrk="1" latinLnBrk="0" hangingPunct="1">
      <a:defRPr sz="4070" kern="1200">
        <a:solidFill>
          <a:schemeClr val="tx1"/>
        </a:solidFill>
        <a:latin typeface="+mn-lt"/>
        <a:ea typeface="+mn-ea"/>
        <a:cs typeface="+mn-cs"/>
      </a:defRPr>
    </a:lvl4pPr>
    <a:lvl5pPr marL="6265677" algn="l" defTabSz="3132837" rtl="0" eaLnBrk="1" latinLnBrk="0" hangingPunct="1">
      <a:defRPr sz="4070" kern="1200">
        <a:solidFill>
          <a:schemeClr val="tx1"/>
        </a:solidFill>
        <a:latin typeface="+mn-lt"/>
        <a:ea typeface="+mn-ea"/>
        <a:cs typeface="+mn-cs"/>
      </a:defRPr>
    </a:lvl5pPr>
    <a:lvl6pPr marL="7832096" algn="l" defTabSz="3132837" rtl="0" eaLnBrk="1" latinLnBrk="0" hangingPunct="1">
      <a:defRPr sz="4070" kern="1200">
        <a:solidFill>
          <a:schemeClr val="tx1"/>
        </a:solidFill>
        <a:latin typeface="+mn-lt"/>
        <a:ea typeface="+mn-ea"/>
        <a:cs typeface="+mn-cs"/>
      </a:defRPr>
    </a:lvl6pPr>
    <a:lvl7pPr marL="9398515" algn="l" defTabSz="3132837" rtl="0" eaLnBrk="1" latinLnBrk="0" hangingPunct="1">
      <a:defRPr sz="4070" kern="1200">
        <a:solidFill>
          <a:schemeClr val="tx1"/>
        </a:solidFill>
        <a:latin typeface="+mn-lt"/>
        <a:ea typeface="+mn-ea"/>
        <a:cs typeface="+mn-cs"/>
      </a:defRPr>
    </a:lvl7pPr>
    <a:lvl8pPr marL="10964932" algn="l" defTabSz="3132837" rtl="0" eaLnBrk="1" latinLnBrk="0" hangingPunct="1">
      <a:defRPr sz="4070" kern="1200">
        <a:solidFill>
          <a:schemeClr val="tx1"/>
        </a:solidFill>
        <a:latin typeface="+mn-lt"/>
        <a:ea typeface="+mn-ea"/>
        <a:cs typeface="+mn-cs"/>
      </a:defRPr>
    </a:lvl8pPr>
    <a:lvl9pPr marL="12531353" algn="l" defTabSz="3132837" rtl="0" eaLnBrk="1" latinLnBrk="0" hangingPunct="1">
      <a:defRPr sz="407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696767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59462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New picture"/>
          <p:cNvPicPr/>
          <p:nvPr/>
        </p:nvPicPr>
        <p:blipFill>
          <a:blip r:embed="rId4"/>
          <a:stretch>
            <a:fillRect/>
          </a:stretch>
        </p:blipFill>
        <p:spPr>
          <a:xfrm rot="16200000">
            <a:off x="-11074400" y="10972800"/>
            <a:ext cx="14274800" cy="3937000"/>
          </a:xfrm>
          <a:prstGeom prst="rect">
            <a:avLst/>
          </a:prstGeom>
        </p:spPr>
      </p:pic>
      <p:pic>
        <p:nvPicPr>
          <p:cNvPr id="3" name="New picture"/>
          <p:cNvPicPr/>
          <p:nvPr/>
        </p:nvPicPr>
        <p:blipFill>
          <a:blip r:embed="rId4"/>
          <a:stretch>
            <a:fillRect/>
          </a:stretch>
        </p:blipFill>
        <p:spPr>
          <a:xfrm rot="5400000">
            <a:off x="29718000" y="10972800"/>
            <a:ext cx="14274800" cy="3937000"/>
          </a:xfrm>
          <a:prstGeom prst="rect">
            <a:avLst/>
          </a:prstGeom>
        </p:spPr>
      </p:pic>
      <p:pic>
        <p:nvPicPr>
          <p:cNvPr id="4" name="New picture"/>
          <p:cNvPicPr/>
          <p:nvPr/>
        </p:nvPicPr>
        <p:blipFill>
          <a:blip r:embed="rId5"/>
          <a:stretch>
            <a:fillRect/>
          </a:stretch>
        </p:blipFill>
        <p:spPr>
          <a:xfrm>
            <a:off x="1466850" y="22453600"/>
            <a:ext cx="29984700" cy="1460500"/>
          </a:xfrm>
          <a:prstGeom prst="rect">
            <a:avLst/>
          </a:prstGeom>
        </p:spPr>
      </p:pic>
      <p:sp>
        <p:nvSpPr>
          <p:cNvPr id="5" name="New shape"/>
          <p:cNvSpPr/>
          <p:nvPr/>
        </p:nvSpPr>
        <p:spPr>
          <a:xfrm>
            <a:off x="1466850" y="23025100"/>
            <a:ext cx="164592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600">
                <a:solidFill>
                  <a:srgbClr val="808080"/>
                </a:solidFill>
              </a:rPr>
              <a:t>Template ID: assessingslate  Size: 36x24</a:t>
            </a:r>
          </a:p>
        </p:txBody>
      </p:sp>
    </p:spTree>
    <p:extLst>
      <p:ext uri="{BB962C8B-B14F-4D97-AF65-F5344CB8AC3E}">
        <p14:creationId xmlns:p14="http://schemas.microsoft.com/office/powerpoint/2010/main" val="2054342921"/>
      </p:ext>
    </p:extLst>
  </p:cSld>
  <p:clrMap bg1="lt1" tx1="dk1" bg2="lt2" tx2="dk2" accent1="accent1" accent2="accent2" accent3="accent3" accent4="accent4" accent5="accent5" accent6="accent6" hlink="hlink" folHlink="folHlink"/>
  <p:sldLayoutIdLst>
    <p:sldLayoutId id="2147483679" r:id="rId1"/>
    <p:sldLayoutId id="2147483680" r:id="rId2"/>
  </p:sldLayoutIdLst>
  <p:transition/>
  <p:txStyles>
    <p:titleStyle>
      <a:defPPr>
        <a:defRPr kern="1200"/>
      </a:defPPr>
      <a:lvl1pPr algn="ctr" defTabSz="2926312" rtl="0" eaLnBrk="1" latinLnBrk="0" hangingPunct="1">
        <a:spcBef>
          <a:spcPct val="0"/>
        </a:spcBef>
        <a:buNone/>
        <a:defRPr sz="8934" kern="1200">
          <a:solidFill>
            <a:schemeClr val="tx1"/>
          </a:solidFill>
          <a:latin typeface="+mj-lt"/>
          <a:ea typeface="+mj-ea"/>
          <a:cs typeface="+mj-cs"/>
        </a:defRPr>
      </a:lvl1pPr>
    </p:titleStyle>
    <p:bodyStyle>
      <a:defPPr>
        <a:defRPr kern="1200"/>
      </a:defPPr>
      <a:lvl1pPr marL="0" indent="0" algn="l" defTabSz="2926312" rtl="0" eaLnBrk="1" latinLnBrk="0" hangingPunct="1">
        <a:spcBef>
          <a:spcPct val="20000"/>
        </a:spcBef>
        <a:buFont typeface="Arial" pitchFamily="34" charset="0"/>
        <a:buNone/>
        <a:defRPr sz="8934" kern="1200">
          <a:solidFill>
            <a:schemeClr val="tx1"/>
          </a:solidFill>
          <a:latin typeface="+mn-lt"/>
          <a:ea typeface="+mn-ea"/>
          <a:cs typeface="+mn-cs"/>
        </a:defRPr>
      </a:lvl1pPr>
      <a:lvl2pPr marL="2377629" indent="-914473" algn="l" defTabSz="2926312" rtl="0" eaLnBrk="1" latinLnBrk="0" hangingPunct="1">
        <a:spcBef>
          <a:spcPct val="20000"/>
        </a:spcBef>
        <a:buFont typeface="Arial" pitchFamily="34" charset="0"/>
        <a:buChar char="–"/>
        <a:defRPr sz="8934" kern="1200">
          <a:solidFill>
            <a:schemeClr val="tx1"/>
          </a:solidFill>
          <a:latin typeface="+mn-lt"/>
          <a:ea typeface="+mn-ea"/>
          <a:cs typeface="+mn-cs"/>
        </a:defRPr>
      </a:lvl2pPr>
      <a:lvl3pPr marL="3657890" indent="-731578" algn="l" defTabSz="2926312" rtl="0" eaLnBrk="1" latinLnBrk="0" hangingPunct="1">
        <a:spcBef>
          <a:spcPct val="20000"/>
        </a:spcBef>
        <a:buFont typeface="Arial" pitchFamily="34" charset="0"/>
        <a:buChar char="•"/>
        <a:defRPr sz="7668" kern="1200">
          <a:solidFill>
            <a:schemeClr val="tx1"/>
          </a:solidFill>
          <a:latin typeface="+mn-lt"/>
          <a:ea typeface="+mn-ea"/>
          <a:cs typeface="+mn-cs"/>
        </a:defRPr>
      </a:lvl3pPr>
      <a:lvl4pPr marL="5121045" indent="-731578" algn="l" defTabSz="2926312" rtl="0" eaLnBrk="1" latinLnBrk="0" hangingPunct="1">
        <a:spcBef>
          <a:spcPct val="20000"/>
        </a:spcBef>
        <a:buFont typeface="Arial" pitchFamily="34" charset="0"/>
        <a:buChar char="–"/>
        <a:defRPr sz="6468" kern="1200">
          <a:solidFill>
            <a:schemeClr val="tx1"/>
          </a:solidFill>
          <a:latin typeface="+mn-lt"/>
          <a:ea typeface="+mn-ea"/>
          <a:cs typeface="+mn-cs"/>
        </a:defRPr>
      </a:lvl4pPr>
      <a:lvl5pPr marL="6584201" indent="-731578" algn="l" defTabSz="2926312" rtl="0" eaLnBrk="1" latinLnBrk="0" hangingPunct="1">
        <a:spcBef>
          <a:spcPct val="20000"/>
        </a:spcBef>
        <a:buFont typeface="Arial" pitchFamily="34" charset="0"/>
        <a:buChar char="»"/>
        <a:defRPr sz="6468" kern="1200">
          <a:solidFill>
            <a:schemeClr val="tx1"/>
          </a:solidFill>
          <a:latin typeface="+mn-lt"/>
          <a:ea typeface="+mn-ea"/>
          <a:cs typeface="+mn-cs"/>
        </a:defRPr>
      </a:lvl5pPr>
      <a:lvl6pPr marL="8047356" indent="-731578" algn="l" defTabSz="2926312" rtl="0" eaLnBrk="1" latinLnBrk="0" hangingPunct="1">
        <a:spcBef>
          <a:spcPct val="20000"/>
        </a:spcBef>
        <a:buFont typeface="Arial" pitchFamily="34" charset="0"/>
        <a:buChar char="•"/>
        <a:defRPr sz="6468" kern="1200">
          <a:solidFill>
            <a:schemeClr val="tx1"/>
          </a:solidFill>
          <a:latin typeface="+mn-lt"/>
          <a:ea typeface="+mn-ea"/>
          <a:cs typeface="+mn-cs"/>
        </a:defRPr>
      </a:lvl6pPr>
      <a:lvl7pPr marL="9510513" indent="-731578" algn="l" defTabSz="2926312" rtl="0" eaLnBrk="1" latinLnBrk="0" hangingPunct="1">
        <a:spcBef>
          <a:spcPct val="20000"/>
        </a:spcBef>
        <a:buFont typeface="Arial" pitchFamily="34" charset="0"/>
        <a:buChar char="•"/>
        <a:defRPr sz="6468" kern="1200">
          <a:solidFill>
            <a:schemeClr val="tx1"/>
          </a:solidFill>
          <a:latin typeface="+mn-lt"/>
          <a:ea typeface="+mn-ea"/>
          <a:cs typeface="+mn-cs"/>
        </a:defRPr>
      </a:lvl7pPr>
      <a:lvl8pPr marL="10973669" indent="-731578" algn="l" defTabSz="2926312" rtl="0" eaLnBrk="1" latinLnBrk="0" hangingPunct="1">
        <a:spcBef>
          <a:spcPct val="20000"/>
        </a:spcBef>
        <a:buFont typeface="Arial" pitchFamily="34" charset="0"/>
        <a:buChar char="•"/>
        <a:defRPr sz="6468" kern="1200">
          <a:solidFill>
            <a:schemeClr val="tx1"/>
          </a:solidFill>
          <a:latin typeface="+mn-lt"/>
          <a:ea typeface="+mn-ea"/>
          <a:cs typeface="+mn-cs"/>
        </a:defRPr>
      </a:lvl8pPr>
      <a:lvl9pPr marL="12436824" indent="-731578" algn="l" defTabSz="2926312" rtl="0" eaLnBrk="1" latinLnBrk="0" hangingPunct="1">
        <a:spcBef>
          <a:spcPct val="20000"/>
        </a:spcBef>
        <a:buFont typeface="Arial" pitchFamily="34" charset="0"/>
        <a:buChar char="•"/>
        <a:defRPr sz="6468" kern="1200">
          <a:solidFill>
            <a:schemeClr val="tx1"/>
          </a:solidFill>
          <a:latin typeface="+mn-lt"/>
          <a:ea typeface="+mn-ea"/>
          <a:cs typeface="+mn-cs"/>
        </a:defRPr>
      </a:lvl9pPr>
    </p:bodyStyle>
    <p:otherStyle>
      <a:defPPr>
        <a:defRPr lang="en-US"/>
      </a:defPPr>
      <a:lvl1pPr marL="0" algn="l" defTabSz="2926312" rtl="0" eaLnBrk="1" latinLnBrk="0" hangingPunct="1">
        <a:defRPr sz="5800" kern="1200">
          <a:solidFill>
            <a:schemeClr val="tx1"/>
          </a:solidFill>
          <a:latin typeface="+mn-lt"/>
          <a:ea typeface="+mn-ea"/>
          <a:cs typeface="+mn-cs"/>
        </a:defRPr>
      </a:lvl1pPr>
      <a:lvl2pPr marL="1463155" algn="l" defTabSz="2926312" rtl="0" eaLnBrk="1" latinLnBrk="0" hangingPunct="1">
        <a:defRPr sz="5800" kern="1200">
          <a:solidFill>
            <a:schemeClr val="tx1"/>
          </a:solidFill>
          <a:latin typeface="+mn-lt"/>
          <a:ea typeface="+mn-ea"/>
          <a:cs typeface="+mn-cs"/>
        </a:defRPr>
      </a:lvl2pPr>
      <a:lvl3pPr marL="2926312" algn="l" defTabSz="2926312" rtl="0" eaLnBrk="1" latinLnBrk="0" hangingPunct="1">
        <a:defRPr sz="5800" kern="1200">
          <a:solidFill>
            <a:schemeClr val="tx1"/>
          </a:solidFill>
          <a:latin typeface="+mn-lt"/>
          <a:ea typeface="+mn-ea"/>
          <a:cs typeface="+mn-cs"/>
        </a:defRPr>
      </a:lvl3pPr>
      <a:lvl4pPr marL="4389467" algn="l" defTabSz="2926312" rtl="0" eaLnBrk="1" latinLnBrk="0" hangingPunct="1">
        <a:defRPr sz="5800" kern="1200">
          <a:solidFill>
            <a:schemeClr val="tx1"/>
          </a:solidFill>
          <a:latin typeface="+mn-lt"/>
          <a:ea typeface="+mn-ea"/>
          <a:cs typeface="+mn-cs"/>
        </a:defRPr>
      </a:lvl4pPr>
      <a:lvl5pPr marL="5852624" algn="l" defTabSz="2926312" rtl="0" eaLnBrk="1" latinLnBrk="0" hangingPunct="1">
        <a:defRPr sz="5800" kern="1200">
          <a:solidFill>
            <a:schemeClr val="tx1"/>
          </a:solidFill>
          <a:latin typeface="+mn-lt"/>
          <a:ea typeface="+mn-ea"/>
          <a:cs typeface="+mn-cs"/>
        </a:defRPr>
      </a:lvl5pPr>
      <a:lvl6pPr marL="7315779" algn="l" defTabSz="2926312" rtl="0" eaLnBrk="1" latinLnBrk="0" hangingPunct="1">
        <a:defRPr sz="5800" kern="1200">
          <a:solidFill>
            <a:schemeClr val="tx1"/>
          </a:solidFill>
          <a:latin typeface="+mn-lt"/>
          <a:ea typeface="+mn-ea"/>
          <a:cs typeface="+mn-cs"/>
        </a:defRPr>
      </a:lvl6pPr>
      <a:lvl7pPr marL="8778935" algn="l" defTabSz="2926312" rtl="0" eaLnBrk="1" latinLnBrk="0" hangingPunct="1">
        <a:defRPr sz="5800" kern="1200">
          <a:solidFill>
            <a:schemeClr val="tx1"/>
          </a:solidFill>
          <a:latin typeface="+mn-lt"/>
          <a:ea typeface="+mn-ea"/>
          <a:cs typeface="+mn-cs"/>
        </a:defRPr>
      </a:lvl7pPr>
      <a:lvl8pPr marL="10242090" algn="l" defTabSz="2926312" rtl="0" eaLnBrk="1" latinLnBrk="0" hangingPunct="1">
        <a:defRPr sz="5800" kern="1200">
          <a:solidFill>
            <a:schemeClr val="tx1"/>
          </a:solidFill>
          <a:latin typeface="+mn-lt"/>
          <a:ea typeface="+mn-ea"/>
          <a:cs typeface="+mn-cs"/>
        </a:defRPr>
      </a:lvl8pPr>
      <a:lvl9pPr marL="11705247" algn="l" defTabSz="2926312" rtl="0" eaLnBrk="1" latinLnBrk="0" hangingPunct="1">
        <a:defRPr sz="5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mailto:amarvenu@stanford.edu" TargetMode="External"/><Relationship Id="rId7" Type="http://schemas.openxmlformats.org/officeDocument/2006/relationships/image" Target="../media/image6.emf"/><Relationship Id="rId2" Type="http://schemas.openxmlformats.org/officeDocument/2006/relationships/hyperlink" Target="mailto:elestant@stanford.edu" TargetMode="External"/><Relationship Id="rId1" Type="http://schemas.openxmlformats.org/officeDocument/2006/relationships/slideLayout" Target="../slideLayouts/slideLayout2.xml"/><Relationship Id="rId6" Type="http://schemas.openxmlformats.org/officeDocument/2006/relationships/image" Target="../media/image5.emf"/><Relationship Id="rId11" Type="http://schemas.openxmlformats.org/officeDocument/2006/relationships/image" Target="../media/image10.png"/><Relationship Id="rId5" Type="http://schemas.openxmlformats.org/officeDocument/2006/relationships/image" Target="../media/image4.emf"/><Relationship Id="rId10" Type="http://schemas.openxmlformats.org/officeDocument/2006/relationships/image" Target="../media/image9.png"/><Relationship Id="rId4" Type="http://schemas.openxmlformats.org/officeDocument/2006/relationships/image" Target="../media/image3.emf"/><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71"/>
          <p:cNvSpPr/>
          <p:nvPr/>
        </p:nvSpPr>
        <p:spPr>
          <a:xfrm>
            <a:off x="0" y="3"/>
            <a:ext cx="32918400" cy="4168061"/>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85344" tIns="42672" rIns="85344" bIns="42672" rtlCol="0" anchor="ctr"/>
          <a:lstStyle>
            <a:defPPr>
              <a:defRPr kern="1200"/>
            </a:defPPr>
          </a:lstStyle>
          <a:p>
            <a:pPr algn="ctr"/>
            <a:endParaRPr lang="en-US" sz="4142"/>
          </a:p>
        </p:txBody>
      </p:sp>
      <p:sp>
        <p:nvSpPr>
          <p:cNvPr id="51" name="Title 11">
            <a:extLst>
              <a:ext uri="{FF2B5EF4-FFF2-40B4-BE49-F238E27FC236}">
                <a16:creationId xmlns:a16="http://schemas.microsoft.com/office/drawing/2014/main" id="{EE7A5C51-35F0-4B71-992D-43D344D16C04}"/>
              </a:ext>
            </a:extLst>
          </p:cNvPr>
          <p:cNvSpPr txBox="1"/>
          <p:nvPr/>
        </p:nvSpPr>
        <p:spPr>
          <a:xfrm>
            <a:off x="2743200" y="429934"/>
            <a:ext cx="27432000" cy="1831290"/>
          </a:xfrm>
          <a:prstGeom prst="rect">
            <a:avLst/>
          </a:prstGeom>
        </p:spPr>
        <p:txBody>
          <a:bodyPr lIns="85344" tIns="42672" rIns="85344" bIns="42672"/>
          <a:lstStyle>
            <a:defPPr>
              <a:defRPr kern="1200"/>
            </a:defPPr>
            <a:lvl1pPr algn="ctr" defTabSz="4389028" rtl="0" eaLnBrk="1" latinLnBrk="0" hangingPunct="1">
              <a:spcBef>
                <a:spcPct val="0"/>
              </a:spcBef>
              <a:buNone/>
              <a:defRPr sz="13400" kern="1200">
                <a:solidFill>
                  <a:schemeClr val="tx1"/>
                </a:solidFill>
                <a:latin typeface="+mj-lt"/>
                <a:ea typeface="+mj-ea"/>
                <a:cs typeface="+mj-cs"/>
              </a:defRPr>
            </a:lvl1pPr>
          </a:lstStyle>
          <a:p>
            <a:r>
              <a:rPr lang="en-US" sz="5700" b="1" dirty="0">
                <a:solidFill>
                  <a:schemeClr val="bg1"/>
                </a:solidFill>
                <a:latin typeface="Montserrat Extra Bold" panose="00000900000000000000" pitchFamily="50" charset="0"/>
              </a:rPr>
              <a:t>Default Final Project</a:t>
            </a:r>
          </a:p>
          <a:p>
            <a:r>
              <a:rPr lang="en-US" sz="5700" b="1" dirty="0">
                <a:solidFill>
                  <a:schemeClr val="bg1"/>
                </a:solidFill>
                <a:latin typeface="Montserrat Extra Bold" panose="00000900000000000000" pitchFamily="50" charset="0"/>
              </a:rPr>
              <a:t>Estimation of the Warfarin Dose</a:t>
            </a:r>
            <a:endParaRPr lang="en-US" sz="4000" b="1" dirty="0">
              <a:solidFill>
                <a:schemeClr val="bg1"/>
              </a:solidFill>
              <a:latin typeface="Montserrat Extra Bold" panose="00000900000000000000" pitchFamily="50" charset="0"/>
            </a:endParaRPr>
          </a:p>
        </p:txBody>
      </p:sp>
      <p:sp>
        <p:nvSpPr>
          <p:cNvPr id="58" name="Text Placeholder 16">
            <a:extLst>
              <a:ext uri="{FF2B5EF4-FFF2-40B4-BE49-F238E27FC236}">
                <a16:creationId xmlns:a16="http://schemas.microsoft.com/office/drawing/2014/main" id="{1F3AA395-C058-4F87-B3A3-A8A8BC543EF9}"/>
              </a:ext>
            </a:extLst>
          </p:cNvPr>
          <p:cNvSpPr txBox="1"/>
          <p:nvPr/>
        </p:nvSpPr>
        <p:spPr>
          <a:xfrm>
            <a:off x="2743200" y="2420375"/>
            <a:ext cx="27432000" cy="1338828"/>
          </a:xfrm>
          <a:prstGeom prst="rect">
            <a:avLst/>
          </a:prstGeom>
        </p:spPr>
        <p:txBody>
          <a:bodyPr lIns="85344" tIns="42672" rIns="85344" bIns="42672">
            <a:spAutoFit/>
          </a:bodyPr>
          <a:lstStyle>
            <a:defPPr>
              <a:defRPr kern="1200"/>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pPr algn="ctr"/>
            <a:r>
              <a:rPr lang="en-US" sz="3700" dirty="0">
                <a:solidFill>
                  <a:schemeClr val="bg1"/>
                </a:solidFill>
                <a:latin typeface="Domine" panose="02040503040403060204" pitchFamily="18" charset="0"/>
              </a:rPr>
              <a:t>Eva </a:t>
            </a:r>
            <a:r>
              <a:rPr lang="en-US" sz="3700" dirty="0" err="1">
                <a:solidFill>
                  <a:schemeClr val="bg1"/>
                </a:solidFill>
                <a:latin typeface="Domine" panose="02040503040403060204" pitchFamily="18" charset="0"/>
              </a:rPr>
              <a:t>Lestant</a:t>
            </a:r>
            <a:r>
              <a:rPr lang="en-US" sz="3700" dirty="0">
                <a:solidFill>
                  <a:schemeClr val="bg1"/>
                </a:solidFill>
                <a:latin typeface="Domine" panose="02040503040403060204" pitchFamily="18" charset="0"/>
              </a:rPr>
              <a:t>, Amar Venugopal</a:t>
            </a:r>
          </a:p>
          <a:p>
            <a:pPr algn="ctr"/>
            <a:r>
              <a:rPr lang="en-US" sz="3700" dirty="0">
                <a:solidFill>
                  <a:schemeClr val="bg1"/>
                </a:solidFill>
                <a:latin typeface="Domine" panose="02040503040403060204" pitchFamily="18" charset="0"/>
                <a:hlinkClick r:id="rId2"/>
              </a:rPr>
              <a:t>elestant@stanford.edu</a:t>
            </a:r>
            <a:r>
              <a:rPr lang="en-US" sz="3700" dirty="0">
                <a:solidFill>
                  <a:schemeClr val="bg1"/>
                </a:solidFill>
                <a:latin typeface="Domine" panose="02040503040403060204" pitchFamily="18" charset="0"/>
              </a:rPr>
              <a:t>, </a:t>
            </a:r>
            <a:r>
              <a:rPr lang="en-US" sz="3700" dirty="0">
                <a:solidFill>
                  <a:schemeClr val="bg1"/>
                </a:solidFill>
                <a:latin typeface="Domine" panose="02040503040403060204" pitchFamily="18" charset="0"/>
                <a:hlinkClick r:id="rId3"/>
              </a:rPr>
              <a:t>amarvenu@stanford.edu</a:t>
            </a:r>
            <a:r>
              <a:rPr lang="en-US" sz="3700" dirty="0">
                <a:solidFill>
                  <a:schemeClr val="bg1"/>
                </a:solidFill>
                <a:latin typeface="Domine" panose="02040503040403060204" pitchFamily="18" charset="0"/>
              </a:rPr>
              <a:t> </a:t>
            </a:r>
          </a:p>
        </p:txBody>
      </p:sp>
      <p:sp>
        <p:nvSpPr>
          <p:cNvPr id="71" name="Rectangle: Rounded Corners 70"/>
          <p:cNvSpPr/>
          <p:nvPr/>
        </p:nvSpPr>
        <p:spPr>
          <a:xfrm>
            <a:off x="16734188" y="18978021"/>
            <a:ext cx="15688911" cy="2434195"/>
          </a:xfrm>
          <a:prstGeom prst="roundRect">
            <a:avLst>
              <a:gd name="adj" fmla="val 3948"/>
            </a:avLst>
          </a:prstGeom>
          <a:solidFill>
            <a:srgbClr val="E3E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dirty="0"/>
          </a:p>
        </p:txBody>
      </p:sp>
      <p:sp>
        <p:nvSpPr>
          <p:cNvPr id="60" name="TextBox 59">
            <a:extLst>
              <a:ext uri="{FF2B5EF4-FFF2-40B4-BE49-F238E27FC236}">
                <a16:creationId xmlns:a16="http://schemas.microsoft.com/office/drawing/2014/main" id="{1043F711-D47E-42B5-B443-99A2ED27753E}"/>
              </a:ext>
            </a:extLst>
          </p:cNvPr>
          <p:cNvSpPr txBox="1"/>
          <p:nvPr/>
        </p:nvSpPr>
        <p:spPr>
          <a:xfrm>
            <a:off x="17077923" y="19075278"/>
            <a:ext cx="15001441" cy="461665"/>
          </a:xfrm>
          <a:prstGeom prst="rect">
            <a:avLst/>
          </a:prstGeom>
          <a:noFill/>
        </p:spPr>
        <p:txBody>
          <a:bodyPr wrap="square" rtlCol="0">
            <a:spAutoFit/>
          </a:bodyPr>
          <a:lstStyle>
            <a:defPPr>
              <a:defRPr kern="1200"/>
            </a:defPPr>
          </a:lstStyle>
          <a:p>
            <a:r>
              <a:rPr lang="en-US" sz="2400" b="1" dirty="0">
                <a:solidFill>
                  <a:schemeClr val="tx1">
                    <a:lumMod val="75000"/>
                    <a:lumOff val="25000"/>
                  </a:schemeClr>
                </a:solidFill>
                <a:latin typeface="Montserrat Extra Bold" panose="00000900000000000000" pitchFamily="50" charset="0"/>
              </a:rPr>
              <a:t>References</a:t>
            </a:r>
          </a:p>
        </p:txBody>
      </p:sp>
      <p:sp>
        <p:nvSpPr>
          <p:cNvPr id="42" name="Rectangle: Rounded Corners 41"/>
          <p:cNvSpPr/>
          <p:nvPr/>
        </p:nvSpPr>
        <p:spPr>
          <a:xfrm>
            <a:off x="24860924" y="4686771"/>
            <a:ext cx="7562175" cy="7808888"/>
          </a:xfrm>
          <a:prstGeom prst="roundRect">
            <a:avLst>
              <a:gd name="adj" fmla="val 1477"/>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a:p>
        </p:txBody>
      </p:sp>
      <p:sp>
        <p:nvSpPr>
          <p:cNvPr id="83" name="TextBox 82">
            <a:extLst>
              <a:ext uri="{FF2B5EF4-FFF2-40B4-BE49-F238E27FC236}">
                <a16:creationId xmlns:a16="http://schemas.microsoft.com/office/drawing/2014/main" id="{66B428E8-E946-4C04-BA2E-DBE7C90A92EC}"/>
              </a:ext>
            </a:extLst>
          </p:cNvPr>
          <p:cNvSpPr txBox="1"/>
          <p:nvPr/>
        </p:nvSpPr>
        <p:spPr>
          <a:xfrm>
            <a:off x="25204660" y="4988260"/>
            <a:ext cx="6874704" cy="461665"/>
          </a:xfrm>
          <a:prstGeom prst="rect">
            <a:avLst/>
          </a:prstGeom>
          <a:noFill/>
        </p:spPr>
        <p:txBody>
          <a:bodyPr wrap="square" rtlCol="0">
            <a:spAutoFit/>
          </a:bodyPr>
          <a:lstStyle>
            <a:defPPr>
              <a:defRPr kern="1200"/>
            </a:defPPr>
          </a:lstStyle>
          <a:p>
            <a:r>
              <a:rPr lang="en-US" sz="2400" b="1" dirty="0">
                <a:solidFill>
                  <a:schemeClr val="tx1">
                    <a:lumMod val="75000"/>
                    <a:lumOff val="25000"/>
                  </a:schemeClr>
                </a:solidFill>
                <a:latin typeface="Montserrat Extra Bold" panose="00000900000000000000" pitchFamily="50" charset="0"/>
              </a:rPr>
              <a:t>Discussion &amp; Conclusion</a:t>
            </a:r>
          </a:p>
        </p:txBody>
      </p:sp>
      <p:sp>
        <p:nvSpPr>
          <p:cNvPr id="45" name="Rectangle: Rounded Corners 44"/>
          <p:cNvSpPr/>
          <p:nvPr/>
        </p:nvSpPr>
        <p:spPr>
          <a:xfrm>
            <a:off x="24860924" y="13352045"/>
            <a:ext cx="7562175" cy="5124369"/>
          </a:xfrm>
          <a:prstGeom prst="roundRect">
            <a:avLst>
              <a:gd name="adj" fmla="val 1592"/>
            </a:avLst>
          </a:prstGeom>
          <a:solidFill>
            <a:srgbClr val="E3E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a:p>
        </p:txBody>
      </p:sp>
      <p:sp>
        <p:nvSpPr>
          <p:cNvPr id="85" name="TextBox 84">
            <a:extLst>
              <a:ext uri="{FF2B5EF4-FFF2-40B4-BE49-F238E27FC236}">
                <a16:creationId xmlns:a16="http://schemas.microsoft.com/office/drawing/2014/main" id="{2F9F16DD-B1FB-447B-BA78-9201D1B2D897}"/>
              </a:ext>
            </a:extLst>
          </p:cNvPr>
          <p:cNvSpPr txBox="1"/>
          <p:nvPr/>
        </p:nvSpPr>
        <p:spPr>
          <a:xfrm>
            <a:off x="25204660" y="13758468"/>
            <a:ext cx="6874704" cy="461665"/>
          </a:xfrm>
          <a:prstGeom prst="rect">
            <a:avLst/>
          </a:prstGeom>
          <a:noFill/>
        </p:spPr>
        <p:txBody>
          <a:bodyPr wrap="square" rtlCol="0">
            <a:spAutoFit/>
          </a:bodyPr>
          <a:lstStyle>
            <a:defPPr>
              <a:defRPr kern="1200"/>
            </a:defPPr>
          </a:lstStyle>
          <a:p>
            <a:r>
              <a:rPr lang="en-US" sz="2400" b="1" dirty="0">
                <a:solidFill>
                  <a:schemeClr val="tx1">
                    <a:lumMod val="75000"/>
                    <a:lumOff val="25000"/>
                  </a:schemeClr>
                </a:solidFill>
                <a:latin typeface="Montserrat Extra Bold" panose="00000900000000000000" pitchFamily="50" charset="0"/>
              </a:rPr>
              <a:t>Future</a:t>
            </a:r>
          </a:p>
        </p:txBody>
      </p:sp>
      <p:sp>
        <p:nvSpPr>
          <p:cNvPr id="39" name="Rectangle: Rounded Corners 38"/>
          <p:cNvSpPr/>
          <p:nvPr/>
        </p:nvSpPr>
        <p:spPr>
          <a:xfrm>
            <a:off x="554237" y="4778515"/>
            <a:ext cx="7562175" cy="6571784"/>
          </a:xfrm>
          <a:prstGeom prst="roundRect">
            <a:avLst>
              <a:gd name="adj" fmla="val 1711"/>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dirty="0"/>
          </a:p>
        </p:txBody>
      </p:sp>
      <p:sp>
        <p:nvSpPr>
          <p:cNvPr id="47" name="TextBox 46"/>
          <p:cNvSpPr txBox="1"/>
          <p:nvPr/>
        </p:nvSpPr>
        <p:spPr>
          <a:xfrm>
            <a:off x="839035" y="4988258"/>
            <a:ext cx="6874704" cy="461665"/>
          </a:xfrm>
          <a:prstGeom prst="rect">
            <a:avLst/>
          </a:prstGeom>
          <a:noFill/>
        </p:spPr>
        <p:txBody>
          <a:bodyPr wrap="square" rtlCol="0">
            <a:spAutoFit/>
          </a:bodyPr>
          <a:lstStyle>
            <a:defPPr>
              <a:defRPr kern="1200"/>
            </a:defPPr>
          </a:lstStyle>
          <a:p>
            <a:r>
              <a:rPr lang="en-US" sz="2400" b="1">
                <a:solidFill>
                  <a:schemeClr val="tx1">
                    <a:lumMod val="75000"/>
                    <a:lumOff val="25000"/>
                  </a:schemeClr>
                </a:solidFill>
                <a:latin typeface="Montserrat Extra Bold" panose="00000900000000000000" pitchFamily="50" charset="0"/>
              </a:rPr>
              <a:t>Abstract</a:t>
            </a:r>
          </a:p>
        </p:txBody>
      </p:sp>
      <p:sp>
        <p:nvSpPr>
          <p:cNvPr id="43" name="Rectangle: Rounded Corners 42"/>
          <p:cNvSpPr/>
          <p:nvPr/>
        </p:nvSpPr>
        <p:spPr>
          <a:xfrm>
            <a:off x="495301" y="11767280"/>
            <a:ext cx="7562175" cy="9708393"/>
          </a:xfrm>
          <a:prstGeom prst="roundRect">
            <a:avLst>
              <a:gd name="adj" fmla="val 2004"/>
            </a:avLst>
          </a:prstGeom>
          <a:solidFill>
            <a:srgbClr val="E3E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a:p>
        </p:txBody>
      </p:sp>
      <p:sp>
        <p:nvSpPr>
          <p:cNvPr id="87" name="TextBox 86">
            <a:extLst>
              <a:ext uri="{FF2B5EF4-FFF2-40B4-BE49-F238E27FC236}">
                <a16:creationId xmlns:a16="http://schemas.microsoft.com/office/drawing/2014/main" id="{7DB2E49A-CE7A-4210-AE9F-5037030C938E}"/>
              </a:ext>
            </a:extLst>
          </p:cNvPr>
          <p:cNvSpPr txBox="1"/>
          <p:nvPr/>
        </p:nvSpPr>
        <p:spPr>
          <a:xfrm>
            <a:off x="839035" y="12026994"/>
            <a:ext cx="6874704" cy="461665"/>
          </a:xfrm>
          <a:prstGeom prst="rect">
            <a:avLst/>
          </a:prstGeom>
          <a:noFill/>
        </p:spPr>
        <p:txBody>
          <a:bodyPr wrap="square" rtlCol="0">
            <a:spAutoFit/>
          </a:bodyPr>
          <a:lstStyle>
            <a:defPPr>
              <a:defRPr kern="1200"/>
            </a:defPPr>
          </a:lstStyle>
          <a:p>
            <a:r>
              <a:rPr lang="en-US" sz="2400" b="1" dirty="0">
                <a:solidFill>
                  <a:schemeClr val="tx1">
                    <a:lumMod val="75000"/>
                    <a:lumOff val="25000"/>
                  </a:schemeClr>
                </a:solidFill>
                <a:latin typeface="Montserrat Extra Bold" panose="00000900000000000000" pitchFamily="50" charset="0"/>
              </a:rPr>
              <a:t>Data</a:t>
            </a:r>
          </a:p>
        </p:txBody>
      </p:sp>
      <p:sp>
        <p:nvSpPr>
          <p:cNvPr id="40" name="Rectangle: Rounded Corners 39"/>
          <p:cNvSpPr/>
          <p:nvPr/>
        </p:nvSpPr>
        <p:spPr>
          <a:xfrm>
            <a:off x="8592866" y="4708443"/>
            <a:ext cx="7562175" cy="16703776"/>
          </a:xfrm>
          <a:prstGeom prst="roundRect">
            <a:avLst>
              <a:gd name="adj" fmla="val 1822"/>
            </a:avLst>
          </a:prstGeom>
          <a:solidFill>
            <a:srgbClr val="E3E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a:p>
        </p:txBody>
      </p:sp>
      <p:sp>
        <p:nvSpPr>
          <p:cNvPr id="91" name="TextBox 90">
            <a:extLst>
              <a:ext uri="{FF2B5EF4-FFF2-40B4-BE49-F238E27FC236}">
                <a16:creationId xmlns:a16="http://schemas.microsoft.com/office/drawing/2014/main" id="{15232698-55E6-4C6D-9947-A1F5F1CCE1E0}"/>
              </a:ext>
            </a:extLst>
          </p:cNvPr>
          <p:cNvSpPr txBox="1"/>
          <p:nvPr/>
        </p:nvSpPr>
        <p:spPr>
          <a:xfrm>
            <a:off x="8973064" y="4988258"/>
            <a:ext cx="6874704" cy="461665"/>
          </a:xfrm>
          <a:prstGeom prst="rect">
            <a:avLst/>
          </a:prstGeom>
          <a:noFill/>
        </p:spPr>
        <p:txBody>
          <a:bodyPr wrap="square" rtlCol="0">
            <a:spAutoFit/>
          </a:bodyPr>
          <a:lstStyle>
            <a:defPPr>
              <a:defRPr kern="1200"/>
            </a:defPPr>
          </a:lstStyle>
          <a:p>
            <a:r>
              <a:rPr lang="en-US" sz="2400" b="1" dirty="0">
                <a:solidFill>
                  <a:schemeClr val="tx1">
                    <a:lumMod val="75000"/>
                    <a:lumOff val="25000"/>
                  </a:schemeClr>
                </a:solidFill>
                <a:latin typeface="Montserrat Extra Bold" panose="00000900000000000000" pitchFamily="50" charset="0"/>
              </a:rPr>
              <a:t>Models</a:t>
            </a:r>
          </a:p>
        </p:txBody>
      </p:sp>
      <p:sp>
        <p:nvSpPr>
          <p:cNvPr id="41" name="Rectangle: Rounded Corners 40"/>
          <p:cNvSpPr/>
          <p:nvPr/>
        </p:nvSpPr>
        <p:spPr>
          <a:xfrm>
            <a:off x="16459200" y="4708442"/>
            <a:ext cx="8102600" cy="13767974"/>
          </a:xfrm>
          <a:prstGeom prst="roundRect">
            <a:avLst>
              <a:gd name="adj" fmla="val 1937"/>
            </a:avLst>
          </a:prstGeom>
          <a:solidFill>
            <a:srgbClr val="E3E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a:defPPr>
          </a:lstStyle>
          <a:p>
            <a:pPr algn="ctr"/>
            <a:endParaRPr lang="en-US" sz="6400"/>
          </a:p>
        </p:txBody>
      </p:sp>
      <p:sp>
        <p:nvSpPr>
          <p:cNvPr id="93" name="TextBox 92">
            <a:extLst>
              <a:ext uri="{FF2B5EF4-FFF2-40B4-BE49-F238E27FC236}">
                <a16:creationId xmlns:a16="http://schemas.microsoft.com/office/drawing/2014/main" id="{7381E656-1550-4678-91D6-50348E24F942}"/>
              </a:ext>
            </a:extLst>
          </p:cNvPr>
          <p:cNvSpPr txBox="1"/>
          <p:nvPr/>
        </p:nvSpPr>
        <p:spPr>
          <a:xfrm>
            <a:off x="16742875" y="4988258"/>
            <a:ext cx="6874704" cy="461665"/>
          </a:xfrm>
          <a:prstGeom prst="rect">
            <a:avLst/>
          </a:prstGeom>
          <a:noFill/>
        </p:spPr>
        <p:txBody>
          <a:bodyPr wrap="square" rtlCol="0">
            <a:spAutoFit/>
          </a:bodyPr>
          <a:lstStyle>
            <a:defPPr>
              <a:defRPr kern="1200"/>
            </a:defPPr>
          </a:lstStyle>
          <a:p>
            <a:r>
              <a:rPr lang="en-US" sz="2400" b="1" dirty="0">
                <a:solidFill>
                  <a:schemeClr val="tx1">
                    <a:lumMod val="75000"/>
                    <a:lumOff val="25000"/>
                  </a:schemeClr>
                </a:solidFill>
                <a:latin typeface="Montserrat Extra Bold" panose="00000900000000000000" pitchFamily="50" charset="0"/>
              </a:rPr>
              <a:t>Results</a:t>
            </a:r>
          </a:p>
        </p:txBody>
      </p:sp>
      <p:sp>
        <p:nvSpPr>
          <p:cNvPr id="5" name="TextBox 4">
            <a:extLst>
              <a:ext uri="{FF2B5EF4-FFF2-40B4-BE49-F238E27FC236}">
                <a16:creationId xmlns:a16="http://schemas.microsoft.com/office/drawing/2014/main" id="{44EFBD53-8605-D347-9BB9-91D14BF054BF}"/>
              </a:ext>
            </a:extLst>
          </p:cNvPr>
          <p:cNvSpPr txBox="1"/>
          <p:nvPr/>
        </p:nvSpPr>
        <p:spPr>
          <a:xfrm>
            <a:off x="817158" y="5449923"/>
            <a:ext cx="6874704" cy="5632311"/>
          </a:xfrm>
          <a:prstGeom prst="rect">
            <a:avLst/>
          </a:prstGeom>
          <a:noFill/>
        </p:spPr>
        <p:txBody>
          <a:bodyPr wrap="square" rtlCol="0">
            <a:spAutoFit/>
          </a:bodyPr>
          <a:lstStyle/>
          <a:p>
            <a:pPr algn="just"/>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Warfarin</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is the most widely used oral blood anticoagulant agent worldwide, with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over 30 million prescriptions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in the United States alone in 2004. However, prescribing the appropriate dosage of </a:t>
            </a:r>
            <a:r>
              <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a:t>
            </a:r>
            <a:r>
              <a:rPr lang="en-US" sz="1800"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arfarin</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for each patient can be challenging due to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significant individual variability</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Incorrect dosages can result in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severe consequences</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including dangerous bleeding or inadequate prevention of blood clots. While various approaches, such as pharmacogenetic and clinical dosing algorithms, have been developed to determine the initial dosage, they still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rely on a trial-and-error procedure</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which can lead to adverse effects.</a:t>
            </a:r>
          </a:p>
          <a:p>
            <a:pPr algn="just"/>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To address this challenge, this project aims to apply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multi-armed bandit algorithms</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to predict the correct dosage of </a:t>
            </a:r>
            <a:r>
              <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a:t>
            </a:r>
            <a:r>
              <a:rPr lang="en-US" sz="1800"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arfarin</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without relying on a trial-and-error procedure. Specifically, the project investigates the performance of linear bandit algorithms, demonstrating that </a:t>
            </a:r>
            <a:r>
              <a:rPr lang="en-US" sz="1800" b="1"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LinUCB</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outperforms both the fixed and clinical dosing baselines</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We also investigate alternative model formulations and assess performance.</a:t>
            </a:r>
          </a:p>
        </p:txBody>
      </p:sp>
      <p:sp>
        <p:nvSpPr>
          <p:cNvPr id="34" name="TextBox 33">
            <a:extLst>
              <a:ext uri="{FF2B5EF4-FFF2-40B4-BE49-F238E27FC236}">
                <a16:creationId xmlns:a16="http://schemas.microsoft.com/office/drawing/2014/main" id="{DD08B70D-C31F-3B4A-9556-0D8F0019DAF8}"/>
              </a:ext>
            </a:extLst>
          </p:cNvPr>
          <p:cNvSpPr txBox="1"/>
          <p:nvPr/>
        </p:nvSpPr>
        <p:spPr>
          <a:xfrm>
            <a:off x="16742875" y="5713835"/>
            <a:ext cx="7596869" cy="12003286"/>
          </a:xfrm>
          <a:prstGeom prst="rect">
            <a:avLst/>
          </a:prstGeom>
          <a:noFill/>
        </p:spPr>
        <p:txBody>
          <a:bodyPr wrap="square" rtlCol="0">
            <a:spAutoFit/>
          </a:bodyPr>
          <a:lstStyle/>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We find that </a:t>
            </a:r>
            <a:r>
              <a:rPr lang="en-US" sz="1800"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LinUCB</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significantly outperforms the fixed dose baseline, both in terms of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both cumulative accuracy and cumulative expected regret</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The resulting performance plots are as follows, with the shaded regions corresponding to 95% confidence intervals over the 20 different random patient orderings tested:</a:t>
            </a: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We also go on to find that our extension models, namely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supervised linear regression “bandit”</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and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Thompson Sampling</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achieve good performance:</a:t>
            </a: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just"/>
            <a:endPar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We can see that Thompson Sampling appears to achieve similar performance to </a:t>
            </a:r>
            <a:r>
              <a:rPr lang="en-US" sz="1800"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LinUCB</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(within error). As expected, the supervised linear </a:t>
            </a:r>
            <a:r>
              <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bandit” achieves significantly higher accuracy and lower regret compared to both models. This is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unsurprising</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as it is given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access to the true treatment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applied to past patients, rather than the reward, which amounts to just a binary indicator for correct/incorrect treatment.</a:t>
            </a: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p:txBody>
      </p:sp>
      <p:sp>
        <p:nvSpPr>
          <p:cNvPr id="48" name="TextBox 47">
            <a:extLst>
              <a:ext uri="{FF2B5EF4-FFF2-40B4-BE49-F238E27FC236}">
                <a16:creationId xmlns:a16="http://schemas.microsoft.com/office/drawing/2014/main" id="{FE47701C-7D93-0848-BD98-F0E64CC1ECF0}"/>
              </a:ext>
            </a:extLst>
          </p:cNvPr>
          <p:cNvSpPr txBox="1"/>
          <p:nvPr/>
        </p:nvSpPr>
        <p:spPr>
          <a:xfrm>
            <a:off x="817158" y="12614386"/>
            <a:ext cx="6874704" cy="8402300"/>
          </a:xfrm>
          <a:prstGeom prst="rect">
            <a:avLst/>
          </a:prstGeom>
          <a:noFill/>
        </p:spPr>
        <p:txBody>
          <a:bodyPr wrap="square" rtlCol="0">
            <a:spAutoFit/>
          </a:bodyPr>
          <a:lstStyle/>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This project leverages a publicly available patient dataset collected by </a:t>
            </a:r>
            <a:r>
              <a:rPr lang="en-US" sz="1800"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PharmGKB</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Comprising of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5528 patients drawn from studies across 9 countries</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this dataset includes optimal patient-specific warfarin doses, as well as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patient features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such as gender, race, height, weight, medical history, genotypes, and phenotypes. </a:t>
            </a:r>
          </a:p>
          <a:p>
            <a:pPr algn="just"/>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There are, however, a significant number of entries for which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data is missing</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We impute missing values of VKORC1, a genotype feature, based on the algorithm provided in the appendix to the dataset</a:t>
            </a:r>
            <a:r>
              <a:rPr lang="en-001" sz="180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(I.W.P, 2009)</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The final set of features that we consider are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age, height, weight, race, enzyme inducer status, amiodarone use</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VKORC1, and CYP2C9 (another genotype feature, for which an imputation algorithm is not provided). We then drop all observations for which any of these features are null while treating unknown values of VKORC1 and CYP2C9 as a separate feature class. The result leaves us with 4386 observations with full data.</a:t>
            </a:r>
          </a:p>
          <a:p>
            <a:pPr algn="just"/>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In order to handle these categorical genotypic features, we employ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one-hot encoding,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constructing a dummy variable for each class membership. We then drop one such dummy variable from each group and include an intercept in our feature space, in keeping with standard practice for linear models.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The end result is a dataset with 4386 observations and 23 features.</a:t>
            </a:r>
          </a:p>
          <a:p>
            <a:pPr algn="just"/>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The label, which we try to predict, is given by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the correct therapeutic dose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of warfarin, which we discretize into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3 bins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corresponding to “</a:t>
            </a:r>
            <a:r>
              <a:rPr lang="en-US" sz="1800" i="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low</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a:t>
            </a:r>
            <a:r>
              <a:rPr lang="en-US" sz="1800" i="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medium</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and “</a:t>
            </a:r>
            <a:r>
              <a:rPr lang="en-US" sz="1800" i="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high</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t>
            </a:r>
          </a:p>
        </p:txBody>
      </p:sp>
      <p:pic>
        <p:nvPicPr>
          <p:cNvPr id="18" name="Picture 17">
            <a:extLst>
              <a:ext uri="{FF2B5EF4-FFF2-40B4-BE49-F238E27FC236}">
                <a16:creationId xmlns:a16="http://schemas.microsoft.com/office/drawing/2014/main" id="{CCF29D60-BAD7-E24D-9504-808CEE0B0D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242553" y="7330097"/>
            <a:ext cx="4711122" cy="3140748"/>
          </a:xfrm>
          <a:prstGeom prst="rect">
            <a:avLst/>
          </a:prstGeom>
        </p:spPr>
      </p:pic>
      <p:pic>
        <p:nvPicPr>
          <p:cNvPr id="20" name="Picture 19">
            <a:extLst>
              <a:ext uri="{FF2B5EF4-FFF2-40B4-BE49-F238E27FC236}">
                <a16:creationId xmlns:a16="http://schemas.microsoft.com/office/drawing/2014/main" id="{D3774CDF-742F-CD4E-8064-987FB7EA2D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245072" y="7342762"/>
            <a:ext cx="4722455" cy="3148303"/>
          </a:xfrm>
          <a:prstGeom prst="rect">
            <a:avLst/>
          </a:prstGeom>
        </p:spPr>
      </p:pic>
      <p:pic>
        <p:nvPicPr>
          <p:cNvPr id="22" name="Picture 21">
            <a:extLst>
              <a:ext uri="{FF2B5EF4-FFF2-40B4-BE49-F238E27FC236}">
                <a16:creationId xmlns:a16="http://schemas.microsoft.com/office/drawing/2014/main" id="{3AF103C5-C660-1D4B-AEE0-1137827133E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226632" y="11669763"/>
            <a:ext cx="4722454" cy="3148303"/>
          </a:xfrm>
          <a:prstGeom prst="rect">
            <a:avLst/>
          </a:prstGeom>
        </p:spPr>
      </p:pic>
      <p:pic>
        <p:nvPicPr>
          <p:cNvPr id="24" name="Picture 23">
            <a:extLst>
              <a:ext uri="{FF2B5EF4-FFF2-40B4-BE49-F238E27FC236}">
                <a16:creationId xmlns:a16="http://schemas.microsoft.com/office/drawing/2014/main" id="{D8B33043-70E6-C44A-A215-FA543A1916E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0245072" y="11700053"/>
            <a:ext cx="4722455" cy="3148303"/>
          </a:xfrm>
          <a:prstGeom prst="rect">
            <a:avLst/>
          </a:prstGeom>
        </p:spPr>
      </p:pic>
      <mc:AlternateContent xmlns:mc="http://schemas.openxmlformats.org/markup-compatibility/2006" xmlns:a14="http://schemas.microsoft.com/office/drawing/2010/main">
        <mc:Choice Requires="a14">
          <p:sp>
            <p:nvSpPr>
              <p:cNvPr id="54" name="TextBox 53">
                <a:extLst>
                  <a:ext uri="{FF2B5EF4-FFF2-40B4-BE49-F238E27FC236}">
                    <a16:creationId xmlns:a16="http://schemas.microsoft.com/office/drawing/2014/main" id="{090C76CE-4F34-EA4C-86A5-13358E37C3CE}"/>
                  </a:ext>
                </a:extLst>
              </p:cNvPr>
              <p:cNvSpPr txBox="1"/>
              <p:nvPr/>
            </p:nvSpPr>
            <p:spPr>
              <a:xfrm>
                <a:off x="8973064" y="5945869"/>
                <a:ext cx="6874704" cy="3392788"/>
              </a:xfrm>
              <a:prstGeom prst="rect">
                <a:avLst/>
              </a:prstGeom>
              <a:noFill/>
            </p:spPr>
            <p:txBody>
              <a:bodyPr wrap="square" rtlCol="0">
                <a:spAutoFit/>
              </a:bodyPr>
              <a:lstStyle/>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We utilize two benchmark models against which we evaluate bandit performance. The first is the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fixed dose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baseline, which simply assigns every patient a medium dose. The second is the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clinical dosing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algorithm, a simple equation that calculates the square root of weekly dose as a linear function of patient covariates:</a:t>
                </a:r>
                <a:endPar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001" sz="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rad>
                        <m:radPr>
                          <m:degHide m:val="on"/>
                          <m:ctrlPr>
                            <a:rPr lang="en-US" sz="150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radPr>
                        <m:deg/>
                        <m:e>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weekly</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 </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dose</m:t>
                          </m:r>
                        </m:e>
                      </m:rad>
                      <m:r>
                        <a:rPr lang="en-001" sz="15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=4.0376−0.2546∗</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Age</m:t>
                      </m:r>
                      <m:r>
                        <a:rPr lang="en-001" sz="15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+0.0118∗</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Height</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 (</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cm</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001" sz="15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+0.0134∗</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Weight</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 (</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kg</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001" sz="15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−0.6752∗</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Asian</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 </m:t>
                      </m:r>
                      <m:r>
                        <a:rPr lang="en-001" sz="15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+0.4060∗</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Black</m:t>
                      </m:r>
                      <m:r>
                        <a:rPr lang="en-001" sz="15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+0.0443∗</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Missing</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 </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or</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 </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mixed</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 </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race</m:t>
                      </m:r>
                      <m:r>
                        <a:rPr lang="en-001" sz="15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+1.2799∗</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Enzyme</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 </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inducer</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 </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status</m:t>
                      </m:r>
                      <m:r>
                        <a:rPr lang="en-001" sz="15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−0.5695∗</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Amiodarone</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 </m:t>
                      </m:r>
                      <m:r>
                        <m:rPr>
                          <m:nor/>
                        </m:rPr>
                        <a:rPr lang="en-001" sz="15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status</m:t>
                      </m:r>
                    </m:oMath>
                  </m:oMathPara>
                </a14:m>
                <a:endParaRPr lang="en-US" sz="1500" dirty="0">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p:txBody>
          </p:sp>
        </mc:Choice>
        <mc:Fallback xmlns="">
          <p:sp>
            <p:nvSpPr>
              <p:cNvPr id="54" name="TextBox 53">
                <a:extLst>
                  <a:ext uri="{FF2B5EF4-FFF2-40B4-BE49-F238E27FC236}">
                    <a16:creationId xmlns:a16="http://schemas.microsoft.com/office/drawing/2014/main" id="{090C76CE-4F34-EA4C-86A5-13358E37C3CE}"/>
                  </a:ext>
                </a:extLst>
              </p:cNvPr>
              <p:cNvSpPr txBox="1">
                <a:spLocks noRot="1" noChangeAspect="1" noMove="1" noResize="1" noEditPoints="1" noAdjustHandles="1" noChangeArrowheads="1" noChangeShapeType="1" noTextEdit="1"/>
              </p:cNvSpPr>
              <p:nvPr/>
            </p:nvSpPr>
            <p:spPr>
              <a:xfrm>
                <a:off x="8973064" y="5945869"/>
                <a:ext cx="6874704" cy="3392788"/>
              </a:xfrm>
              <a:prstGeom prst="rect">
                <a:avLst/>
              </a:prstGeom>
              <a:blipFill>
                <a:blip r:embed="rId8"/>
                <a:stretch>
                  <a:fillRect l="-798" t="-718" r="-709"/>
                </a:stretch>
              </a:blipFill>
            </p:spPr>
            <p:txBody>
              <a:bodyPr/>
              <a:lstStyle/>
              <a:p>
                <a:r>
                  <a:rPr lang="en-US">
                    <a:noFill/>
                  </a:rPr>
                  <a:t> </a:t>
                </a:r>
              </a:p>
            </p:txBody>
          </p:sp>
        </mc:Fallback>
      </mc:AlternateContent>
      <p:sp>
        <p:nvSpPr>
          <p:cNvPr id="55" name="TextBox 54">
            <a:extLst>
              <a:ext uri="{FF2B5EF4-FFF2-40B4-BE49-F238E27FC236}">
                <a16:creationId xmlns:a16="http://schemas.microsoft.com/office/drawing/2014/main" id="{ACA8FA1A-DF38-6646-BF48-45406A9BE443}"/>
              </a:ext>
            </a:extLst>
          </p:cNvPr>
          <p:cNvSpPr txBox="1"/>
          <p:nvPr/>
        </p:nvSpPr>
        <p:spPr>
          <a:xfrm>
            <a:off x="8973064" y="5560054"/>
            <a:ext cx="6874704" cy="400110"/>
          </a:xfrm>
          <a:prstGeom prst="rect">
            <a:avLst/>
          </a:prstGeom>
          <a:noFill/>
        </p:spPr>
        <p:txBody>
          <a:bodyPr wrap="square" rtlCol="0">
            <a:spAutoFit/>
          </a:bodyPr>
          <a:lstStyle>
            <a:defPPr>
              <a:defRPr kern="1200"/>
            </a:defPPr>
          </a:lstStyle>
          <a:p>
            <a:r>
              <a:rPr lang="en-US" sz="2000" b="1" dirty="0">
                <a:solidFill>
                  <a:schemeClr val="tx1">
                    <a:lumMod val="75000"/>
                    <a:lumOff val="25000"/>
                  </a:schemeClr>
                </a:solidFill>
                <a:latin typeface="Montserrat Extra Bold" panose="00000900000000000000" pitchFamily="50" charset="0"/>
              </a:rPr>
              <a:t>Benchmark Models</a:t>
            </a:r>
          </a:p>
        </p:txBody>
      </p:sp>
      <mc:AlternateContent xmlns:mc="http://schemas.openxmlformats.org/markup-compatibility/2006" xmlns:a14="http://schemas.microsoft.com/office/drawing/2010/main">
        <mc:Choice Requires="a14">
          <p:sp>
            <p:nvSpPr>
              <p:cNvPr id="62" name="TextBox 61">
                <a:extLst>
                  <a:ext uri="{FF2B5EF4-FFF2-40B4-BE49-F238E27FC236}">
                    <a16:creationId xmlns:a16="http://schemas.microsoft.com/office/drawing/2014/main" id="{BCF2C460-B292-B644-ACD1-12647D9B3D30}"/>
                  </a:ext>
                </a:extLst>
              </p:cNvPr>
              <p:cNvSpPr txBox="1"/>
              <p:nvPr/>
            </p:nvSpPr>
            <p:spPr>
              <a:xfrm>
                <a:off x="8973064" y="9437491"/>
                <a:ext cx="6874704" cy="3176895"/>
              </a:xfrm>
              <a:prstGeom prst="rect">
                <a:avLst/>
              </a:prstGeom>
              <a:noFill/>
            </p:spPr>
            <p:txBody>
              <a:bodyPr wrap="square" rtlCol="0">
                <a:spAutoFit/>
              </a:bodyPr>
              <a:lstStyle/>
              <a:p>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Our primary bandit algorithm is </a:t>
                </a:r>
                <a:r>
                  <a:rPr lang="en-US" sz="1800" b="1"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LinUCB</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with disjoint linear models</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based on Li et al. (2010). In this model, the optimal patient dose is selected based on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 linear function of the patient’s characteristics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plus an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optimism term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to ensure sufficient exploration. In the below equations,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D</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refers to the matrix of past covariates for patients assigned to arm </a:t>
                </a:r>
                <a:r>
                  <a:rPr lang="en-US" sz="1800" i="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t>
                </a:r>
                <a:endPar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001" sz="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sSub>
                        <m:sSubPr>
                          <m:ctrlPr>
                            <a:rPr lang="en-US" sz="180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e>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sub>
                      </m:s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func>
                        <m:func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funcPr>
                        <m:fName>
                          <m:r>
                            <m:rPr>
                              <m:sty m:val="p"/>
                            </m:rPr>
                            <a:rPr lang="en-001" sz="18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arg</m:t>
                          </m:r>
                        </m:fName>
                        <m:e>
                          <m:func>
                            <m:func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funcPr>
                            <m:fName>
                              <m:limLow>
                                <m:limLow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limLowPr>
                                <m:e>
                                  <m:r>
                                    <m:rPr>
                                      <m:sty m:val="p"/>
                                    </m:rPr>
                                    <a:rPr lang="en-001" sz="18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max</m:t>
                                  </m:r>
                                </m:e>
                                <m:lim>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r>
                                    <a:rPr lang="en-001" sz="18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𝒜</m:t>
                                      </m:r>
                                    </m:e>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𝓉</m:t>
                                      </m:r>
                                    </m:sub>
                                  </m:sSub>
                                </m:lim>
                              </m:limLow>
                            </m:fName>
                            <m:e>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sSubSup>
                                    <m:sSubSup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Sup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𝑥</m:t>
                                      </m:r>
                                    </m:e>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sub>
                                    <m:sup>
                                      <m:r>
                                        <a:rPr lang="en-001" sz="18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sup>
                                  </m:sSubSup>
                                  <m:sSub>
                                    <m:sSubPr>
                                      <m:ctrlP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acc>
                                        <m:accPr>
                                          <m:chr m:val="̂"/>
                                          <m:ctrlPr>
                                            <a:rPr lang="en-US"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accPr>
                                        <m:e>
                                          <m:r>
                                            <a:rPr lang="en-001" sz="1800" b="1"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𝜽</m:t>
                                          </m:r>
                                        </m:e>
                                      </m:acc>
                                    </m:e>
                                    <m:sub>
                                      <m: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sub>
                                  </m:s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r>
                                    <m:rPr>
                                      <m:sty m:val="p"/>
                                    </m:rPr>
                                    <a:rPr lang="en-001" sz="18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α</m:t>
                                  </m:r>
                                  <m:rad>
                                    <m:radPr>
                                      <m:degHide m:val="on"/>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radPr>
                                    <m:deg/>
                                    <m:e>
                                      <m:sSubSup>
                                        <m:sSubSup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Sup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𝑥</m:t>
                                          </m:r>
                                        </m:e>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sub>
                                        <m:sup>
                                          <m:r>
                                            <a:rPr lang="en-001" sz="180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sup>
                                      </m:sSubSup>
                                      <m:sSubSup>
                                        <m:sSubSupPr>
                                          <m:ctrlPr>
                                            <a:rPr lang="en-US"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SupPr>
                                        <m:e>
                                          <m:r>
                                            <a:rPr lang="en-001"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𝑨</m:t>
                                          </m:r>
                                        </m:e>
                                        <m:sub>
                                          <m:r>
                                            <a:rPr lang="en-001"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𝒂</m:t>
                                          </m:r>
                                        </m:sub>
                                        <m:sup>
                                          <m:r>
                                            <a:rPr lang="en-001"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001"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𝟏</m:t>
                                          </m:r>
                                        </m:sup>
                                      </m:sSubSup>
                                      <m:sSub>
                                        <m:sSub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𝑥</m:t>
                                          </m:r>
                                        </m:e>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sub>
                                      </m:sSub>
                                    </m:e>
                                  </m:rad>
                                </m:e>
                              </m:d>
                            </m:e>
                          </m:func>
                        </m:e>
                      </m:func>
                    </m:oMath>
                  </m:oMathPara>
                </a14:m>
                <a:endParaRPr lang="en-US" sz="1800" dirty="0">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endParaRPr>
              </a:p>
              <a:p>
                <a:endParaRPr lang="en-001" sz="800" dirty="0">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endParaRPr>
              </a:p>
              <a:p>
                <a:r>
                  <a:rPr lang="en-US" sz="1800" dirty="0">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rPr>
                  <a:t>W</a:t>
                </a:r>
                <a:r>
                  <a:rPr lang="en-001" sz="1800" dirty="0">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rPr>
                  <a:t>here </a:t>
                </a:r>
                <a14:m>
                  <m:oMath xmlns:m="http://schemas.openxmlformats.org/officeDocument/2006/math">
                    <m:sSub>
                      <m:sSubPr>
                        <m:ctrlPr>
                          <a:rPr lang="en-US" sz="1800" b="1"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001"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𝑨</m:t>
                        </m:r>
                      </m:e>
                      <m:sub>
                        <m:r>
                          <a:rPr lang="en-001"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𝒂</m:t>
                        </m:r>
                      </m:sub>
                    </m:sSub>
                    <m: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 </m:t>
                    </m:r>
                    <m:sSubSup>
                      <m:sSubSupPr>
                        <m:ctrlPr>
                          <a:rPr lang="en-US"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SupPr>
                      <m:e>
                        <m:r>
                          <a:rPr lang="en-001"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𝑫</m:t>
                        </m:r>
                      </m:e>
                      <m:sub>
                        <m:r>
                          <a:rPr lang="en-001"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𝒂</m:t>
                        </m:r>
                      </m:sub>
                      <m:sup>
                        <m:r>
                          <a:rPr lang="en-001" sz="1800" b="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sup>
                    </m:sSubSup>
                    <m:sSub>
                      <m:sSubPr>
                        <m:ctrlPr>
                          <a:rPr lang="en-US"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001"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𝑫</m:t>
                        </m:r>
                      </m:e>
                      <m:sub>
                        <m:r>
                          <a:rPr lang="en-001" sz="1800" b="1"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𝒂</m:t>
                        </m:r>
                      </m:sub>
                    </m:s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𝐼</m:t>
                        </m:r>
                      </m:e>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𝑑</m:t>
                        </m:r>
                      </m:sub>
                    </m:sSub>
                  </m:oMath>
                </a14:m>
                <a:endParaRPr lang="en-US" sz="1800" dirty="0">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p:txBody>
          </p:sp>
        </mc:Choice>
        <mc:Fallback xmlns="">
          <p:sp>
            <p:nvSpPr>
              <p:cNvPr id="62" name="TextBox 61">
                <a:extLst>
                  <a:ext uri="{FF2B5EF4-FFF2-40B4-BE49-F238E27FC236}">
                    <a16:creationId xmlns:a16="http://schemas.microsoft.com/office/drawing/2014/main" id="{BCF2C460-B292-B644-ACD1-12647D9B3D30}"/>
                  </a:ext>
                </a:extLst>
              </p:cNvPr>
              <p:cNvSpPr txBox="1">
                <a:spLocks noRot="1" noChangeAspect="1" noMove="1" noResize="1" noEditPoints="1" noAdjustHandles="1" noChangeArrowheads="1" noChangeShapeType="1" noTextEdit="1"/>
              </p:cNvSpPr>
              <p:nvPr/>
            </p:nvSpPr>
            <p:spPr>
              <a:xfrm>
                <a:off x="8973064" y="9437491"/>
                <a:ext cx="6874704" cy="3176895"/>
              </a:xfrm>
              <a:prstGeom prst="rect">
                <a:avLst/>
              </a:prstGeom>
              <a:blipFill>
                <a:blip r:embed="rId9"/>
                <a:stretch>
                  <a:fillRect l="-798" t="-768" r="-975"/>
                </a:stretch>
              </a:blipFill>
            </p:spPr>
            <p:txBody>
              <a:bodyPr/>
              <a:lstStyle/>
              <a:p>
                <a:r>
                  <a:rPr lang="en-US">
                    <a:noFill/>
                  </a:rPr>
                  <a:t> </a:t>
                </a:r>
              </a:p>
            </p:txBody>
          </p:sp>
        </mc:Fallback>
      </mc:AlternateContent>
      <p:sp>
        <p:nvSpPr>
          <p:cNvPr id="63" name="TextBox 62">
            <a:extLst>
              <a:ext uri="{FF2B5EF4-FFF2-40B4-BE49-F238E27FC236}">
                <a16:creationId xmlns:a16="http://schemas.microsoft.com/office/drawing/2014/main" id="{3C7108ED-202D-474E-996F-78061D06C431}"/>
              </a:ext>
            </a:extLst>
          </p:cNvPr>
          <p:cNvSpPr txBox="1"/>
          <p:nvPr/>
        </p:nvSpPr>
        <p:spPr>
          <a:xfrm>
            <a:off x="8973064" y="9001697"/>
            <a:ext cx="6874704" cy="400110"/>
          </a:xfrm>
          <a:prstGeom prst="rect">
            <a:avLst/>
          </a:prstGeom>
          <a:noFill/>
        </p:spPr>
        <p:txBody>
          <a:bodyPr wrap="square" rtlCol="0">
            <a:spAutoFit/>
          </a:bodyPr>
          <a:lstStyle>
            <a:defPPr>
              <a:defRPr kern="1200"/>
            </a:defPPr>
          </a:lstStyle>
          <a:p>
            <a:r>
              <a:rPr lang="en-US" sz="2000" b="1" dirty="0" err="1">
                <a:solidFill>
                  <a:schemeClr val="tx1">
                    <a:lumMod val="75000"/>
                    <a:lumOff val="25000"/>
                  </a:schemeClr>
                </a:solidFill>
                <a:latin typeface="Montserrat Extra Bold" panose="00000900000000000000" pitchFamily="50" charset="0"/>
              </a:rPr>
              <a:t>LinUCB</a:t>
            </a:r>
            <a:r>
              <a:rPr lang="en-US" sz="2000" b="1" dirty="0">
                <a:solidFill>
                  <a:schemeClr val="tx1">
                    <a:lumMod val="75000"/>
                    <a:lumOff val="25000"/>
                  </a:schemeClr>
                </a:solidFill>
                <a:latin typeface="Montserrat Extra Bold" panose="00000900000000000000" pitchFamily="50" charset="0"/>
              </a:rPr>
              <a:t> with Disjoint Linear Models</a:t>
            </a:r>
          </a:p>
        </p:txBody>
      </p:sp>
      <mc:AlternateContent xmlns:mc="http://schemas.openxmlformats.org/markup-compatibility/2006" xmlns:a14="http://schemas.microsoft.com/office/drawing/2010/main">
        <mc:Choice Requires="a14">
          <p:sp>
            <p:nvSpPr>
              <p:cNvPr id="64" name="TextBox 63">
                <a:extLst>
                  <a:ext uri="{FF2B5EF4-FFF2-40B4-BE49-F238E27FC236}">
                    <a16:creationId xmlns:a16="http://schemas.microsoft.com/office/drawing/2014/main" id="{A3E4D9C5-31FA-2548-BD18-B2F42B4C3EB7}"/>
                  </a:ext>
                </a:extLst>
              </p:cNvPr>
              <p:cNvSpPr txBox="1"/>
              <p:nvPr/>
            </p:nvSpPr>
            <p:spPr>
              <a:xfrm>
                <a:off x="9008192" y="12802016"/>
                <a:ext cx="6874704" cy="5700471"/>
              </a:xfrm>
              <a:prstGeom prst="rect">
                <a:avLst/>
              </a:prstGeom>
              <a:noFill/>
            </p:spPr>
            <p:txBody>
              <a:bodyPr wrap="square" rtlCol="0">
                <a:spAutoFit/>
              </a:bodyPr>
              <a:lstStyle/>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Our second bandit algorithm is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Thompson Sampling</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applied to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contextual bandits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with linear payoffs, based on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Agrawal &amp; Goyal (2013)</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This algorithm works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by posterior sampling</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where we sample the linear parameter vector from a continuously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updating normal distribution</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We deviate from the prescribed implementation by giving each arm a separate set of parameters, thereby making it a disjoint setting similar to </a:t>
                </a:r>
                <a:r>
                  <a:rPr lang="en-US" sz="1800"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LinUCB</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t>
                </a:r>
                <a:endPar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sSub>
                        <m:sSubPr>
                          <m:ctrlPr>
                            <a:rPr lang="en-US" sz="180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𝐵</m:t>
                          </m:r>
                        </m:e>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sub>
                      </m:sSub>
                      <m: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𝐼</m:t>
                          </m:r>
                        </m:e>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𝑑</m:t>
                          </m:r>
                        </m:sub>
                      </m:s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nary>
                        <m:naryPr>
                          <m:chr m:val="∑"/>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𝜏</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=1</m:t>
                          </m:r>
                        </m:sub>
                        <m:sup>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−1</m:t>
                          </m:r>
                        </m:sup>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𝑏</m:t>
                          </m:r>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𝜏</m:t>
                              </m:r>
                            </m:e>
                          </m:d>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𝑏</m:t>
                          </m:r>
                          <m:sSup>
                            <m:sSup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pPr>
                            <m:e>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𝜏</m:t>
                                  </m:r>
                                </m:e>
                              </m:d>
                            </m:e>
                            <m:sup>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𝑇</m:t>
                              </m:r>
                            </m:sup>
                          </m:sSup>
                        </m:e>
                      </m:nary>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1</m:t>
                      </m:r>
                      <m:r>
                        <m:rPr>
                          <m:lit/>
                        </m:rP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e>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𝜏</m:t>
                          </m:r>
                        </m:sub>
                      </m:s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r>
                        <m:rPr>
                          <m:lit/>
                        </m:rP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001" sz="1800" i="1" dirty="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sSub>
                        <m:sSubPr>
                          <m:ctrlPr>
                            <a:rPr lang="en-001" sz="1800" i="1">
                              <a:solidFill>
                                <a:schemeClr val="tx1">
                                  <a:lumMod val="65000"/>
                                  <a:lumOff val="35000"/>
                                </a:schemeClr>
                              </a:solidFill>
                              <a:latin typeface="Cambria Math" panose="02040503050406030204" pitchFamily="18" charset="0"/>
                              <a:ea typeface="Cambria Math" panose="02040503050406030204" pitchFamily="18" charset="0"/>
                              <a:cs typeface="Times New Roman" panose="02020603050405020304" pitchFamily="18" charset="0"/>
                            </a:rPr>
                          </m:ctrlPr>
                        </m:sSubPr>
                        <m:e>
                          <m:acc>
                            <m:accPr>
                              <m:chr m:val="̂"/>
                              <m:ctrlPr>
                                <a:rPr lang="en-US" sz="1800" i="1">
                                  <a:solidFill>
                                    <a:schemeClr val="tx1">
                                      <a:lumMod val="65000"/>
                                      <a:lumOff val="35000"/>
                                    </a:schemeClr>
                                  </a:solidFill>
                                  <a:latin typeface="Cambria Math" panose="02040503050406030204" pitchFamily="18" charset="0"/>
                                  <a:ea typeface="Cambria Math" panose="02040503050406030204" pitchFamily="18" charset="0"/>
                                  <a:cs typeface="Times New Roman" panose="02020603050405020304" pitchFamily="18" charset="0"/>
                                </a:rPr>
                              </m:ctrlPr>
                            </m:accPr>
                            <m:e>
                              <m:r>
                                <a:rPr lang="en-001" sz="1800" i="1">
                                  <a:solidFill>
                                    <a:schemeClr val="tx1">
                                      <a:lumMod val="65000"/>
                                      <a:lumOff val="35000"/>
                                    </a:schemeClr>
                                  </a:solidFill>
                                  <a:latin typeface="Cambria Math" panose="02040503050406030204" pitchFamily="18" charset="0"/>
                                  <a:ea typeface="Cambria Math" panose="02040503050406030204" pitchFamily="18" charset="0"/>
                                  <a:cs typeface="Times New Roman" panose="02020603050405020304" pitchFamily="18" charset="0"/>
                                </a:rPr>
                                <m:t>𝜇</m:t>
                              </m:r>
                            </m:e>
                          </m:acc>
                        </m:e>
                        <m:sub>
                          <m:r>
                            <a:rPr lang="en-001" sz="1800" i="1">
                              <a:solidFill>
                                <a:schemeClr val="tx1">
                                  <a:lumMod val="65000"/>
                                  <a:lumOff val="35000"/>
                                </a:schemeClr>
                              </a:solidFill>
                              <a:latin typeface="Cambria Math" panose="02040503050406030204" pitchFamily="18" charset="0"/>
                              <a:ea typeface="Cambria Math" panose="02040503050406030204" pitchFamily="18" charset="0"/>
                              <a:cs typeface="Times New Roman" panose="02020603050405020304" pitchFamily="18" charset="0"/>
                            </a:rPr>
                            <m:t>𝑎</m:t>
                          </m:r>
                        </m:sub>
                      </m:sSub>
                      <m:r>
                        <a:rPr lang="en-001" sz="1800" b="0" i="1" smtClean="0">
                          <a:solidFill>
                            <a:schemeClr val="tx1">
                              <a:lumMod val="65000"/>
                              <a:lumOff val="35000"/>
                            </a:schemeClr>
                          </a:solidFill>
                          <a:latin typeface="Cambria Math" panose="02040503050406030204" pitchFamily="18" charset="0"/>
                          <a:ea typeface="Cambria Math" panose="02040503050406030204" pitchFamily="18" charset="0"/>
                          <a:cs typeface="Times New Roman" panose="02020603050405020304" pitchFamily="18" charset="0"/>
                        </a:rPr>
                        <m:t>(</m:t>
                      </m:r>
                      <m:r>
                        <a:rPr lang="en-001" sz="1800" b="0" i="1" smtClean="0">
                          <a:solidFill>
                            <a:schemeClr val="tx1">
                              <a:lumMod val="65000"/>
                              <a:lumOff val="35000"/>
                            </a:schemeClr>
                          </a:solidFill>
                          <a:latin typeface="Cambria Math" panose="02040503050406030204" pitchFamily="18" charset="0"/>
                          <a:ea typeface="Cambria Math" panose="02040503050406030204" pitchFamily="18" charset="0"/>
                          <a:cs typeface="Times New Roman" panose="02020603050405020304" pitchFamily="18" charset="0"/>
                        </a:rPr>
                        <m:t>𝑡</m:t>
                      </m:r>
                      <m:r>
                        <a:rPr lang="en-001" sz="1800" b="0" i="1" smtClean="0">
                          <a:solidFill>
                            <a:schemeClr val="tx1">
                              <a:lumMod val="65000"/>
                              <a:lumOff val="35000"/>
                            </a:schemeClr>
                          </a:solidFill>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𝐵</m:t>
                          </m:r>
                        </m:e>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sub>
                      </m:sSub>
                      <m:sSup>
                        <m:sSupPr>
                          <m:ctrlP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pPr>
                        <m:e>
                          <m:d>
                            <m:dPr>
                              <m:ctrlP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e>
                          </m:d>
                        </m:e>
                        <m:sup>
                          <m: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−1</m:t>
                          </m:r>
                        </m:sup>
                      </m:sSup>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nary>
                            <m:naryPr>
                              <m:chr m:val="∑"/>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naryPr>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𝜏</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=1</m:t>
                              </m:r>
                            </m:sub>
                            <m:sup>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−1</m:t>
                              </m:r>
                            </m:sup>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𝑏</m:t>
                              </m:r>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𝜏</m:t>
                                  </m:r>
                                </m:e>
                              </m:d>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𝑟</m:t>
                              </m:r>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𝜏</m:t>
                                  </m:r>
                                </m:e>
                              </m:d>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1</m:t>
                              </m:r>
                              <m:r>
                                <m:rPr>
                                  <m:lit/>
                                </m:rP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e>
                                <m:sub>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𝜏</m:t>
                                  </m:r>
                                </m:sub>
                              </m:sSub>
                            </m:e>
                          </m:nary>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r>
                            <m:rPr>
                              <m:lit/>
                            </m:rPr>
                            <a:rPr lang="en-001"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e>
                      </m:d>
                    </m:oMath>
                  </m:oMathPara>
                </a14:m>
                <a:endParaRPr lang="en-001" sz="1800" b="1" i="1" dirty="0">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endParaRPr>
              </a:p>
              <a:p>
                <a:endParaRPr lang="en-001" sz="800" i="1" dirty="0">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sSub>
                        <m:sSubPr>
                          <m:ctrlPr>
                            <a:rPr lang="en-001" sz="1800" i="1">
                              <a:solidFill>
                                <a:schemeClr val="tx1">
                                  <a:lumMod val="65000"/>
                                  <a:lumOff val="35000"/>
                                </a:schemeClr>
                              </a:solidFill>
                              <a:latin typeface="Cambria Math" panose="02040503050406030204" pitchFamily="18" charset="0"/>
                              <a:ea typeface="Cambria Math" panose="02040503050406030204" pitchFamily="18" charset="0"/>
                              <a:cs typeface="Times New Roman" panose="02020603050405020304" pitchFamily="18" charset="0"/>
                            </a:rPr>
                          </m:ctrlPr>
                        </m:sSubPr>
                        <m:e>
                          <m:acc>
                            <m:accPr>
                              <m:chr m:val="̃"/>
                              <m:ctrlPr>
                                <a:rPr lang="en-US" sz="1800" i="1">
                                  <a:solidFill>
                                    <a:schemeClr val="tx1">
                                      <a:lumMod val="65000"/>
                                      <a:lumOff val="35000"/>
                                    </a:schemeClr>
                                  </a:solidFill>
                                  <a:latin typeface="Cambria Math" panose="02040503050406030204" pitchFamily="18" charset="0"/>
                                  <a:ea typeface="Cambria Math" panose="02040503050406030204" pitchFamily="18" charset="0"/>
                                  <a:cs typeface="Times New Roman" panose="02020603050405020304" pitchFamily="18" charset="0"/>
                                </a:rPr>
                              </m:ctrlPr>
                            </m:accPr>
                            <m:e>
                              <m:r>
                                <a:rPr lang="en-US" sz="1800" i="1">
                                  <a:solidFill>
                                    <a:schemeClr val="tx1">
                                      <a:lumMod val="65000"/>
                                      <a:lumOff val="35000"/>
                                    </a:schemeClr>
                                  </a:solidFill>
                                  <a:latin typeface="Cambria Math" panose="02040503050406030204" pitchFamily="18" charset="0"/>
                                  <a:ea typeface="Cambria Math" panose="02040503050406030204" pitchFamily="18" charset="0"/>
                                  <a:cs typeface="Times New Roman" panose="02020603050405020304" pitchFamily="18" charset="0"/>
                                </a:rPr>
                                <m:t>𝜇</m:t>
                              </m:r>
                            </m:e>
                          </m:acc>
                        </m:e>
                        <m:sub>
                          <m:r>
                            <a:rPr lang="en-001" sz="1800" i="1">
                              <a:solidFill>
                                <a:schemeClr val="tx1">
                                  <a:lumMod val="65000"/>
                                  <a:lumOff val="35000"/>
                                </a:schemeClr>
                              </a:solidFill>
                              <a:latin typeface="Cambria Math" panose="02040503050406030204" pitchFamily="18" charset="0"/>
                              <a:ea typeface="Cambria Math" panose="02040503050406030204" pitchFamily="18" charset="0"/>
                              <a:cs typeface="Times New Roman" panose="02020603050405020304" pitchFamily="18" charset="0"/>
                            </a:rPr>
                            <m:t>𝑎</m:t>
                          </m:r>
                        </m:sub>
                      </m:sSub>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e>
                      </m:d>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𝒩</m:t>
                      </m:r>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acc>
                                <m:accPr>
                                  <m:chr m:val="̂"/>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accPr>
                                <m:e>
                                  <m: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𝜇</m:t>
                                  </m:r>
                                </m:e>
                              </m:acc>
                            </m:e>
                            <m:sub>
                              <m: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sub>
                          </m:sSub>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e>
                          </m:d>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𝑣</m:t>
                              </m:r>
                            </m:e>
                            <m:sup>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2</m:t>
                              </m:r>
                            </m:sup>
                          </m:sSup>
                          <m:sSub>
                            <m:sSub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𝐵</m:t>
                              </m:r>
                            </m:e>
                            <m:sub>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sub>
                          </m:sSub>
                          <m:sSup>
                            <m:sSup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pPr>
                            <m:e>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e>
                              </m:d>
                            </m:e>
                            <m:sup>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−1</m:t>
                              </m:r>
                            </m:sup>
                          </m:sSup>
                        </m:e>
                      </m:d>
                    </m:oMath>
                  </m:oMathPara>
                </a14:m>
                <a:endParaRPr lang="en-001" sz="1800" i="1" dirty="0">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endParaRPr>
              </a:p>
              <a:p>
                <a:endParaRPr lang="en-001" sz="800" i="1" dirty="0">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sSub>
                        <m:sSubPr>
                          <m:ctrlPr>
                            <a:rPr lang="en-US" sz="180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e>
                        <m:sub>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sub>
                      </m:sSub>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m:t>
                      </m:r>
                      <m:func>
                        <m:func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funcPr>
                        <m:fName>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𝑎𝑟𝑔</m:t>
                          </m:r>
                        </m:fName>
                        <m:e>
                          <m:func>
                            <m:func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funcPr>
                            <m:fName>
                              <m:limLow>
                                <m:limLow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limLowPr>
                                <m:e>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𝑚𝑎𝑥</m:t>
                                  </m:r>
                                </m:e>
                                <m:lim>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lim>
                              </m:limLow>
                            </m:fName>
                            <m:e>
                              <m:sSup>
                                <m:sSup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pPr>
                                <m:e>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𝑏</m:t>
                                  </m:r>
                                </m:e>
                                <m:sup>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𝑇</m:t>
                                  </m:r>
                                </m:sup>
                              </m:sSup>
                            </m:e>
                          </m:func>
                        </m:e>
                      </m:func>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e>
                      </m:d>
                      <m:sSub>
                        <m:sSubPr>
                          <m:ctrlP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sSubPr>
                        <m:e>
                          <m:acc>
                            <m:accPr>
                              <m:chr m:val="̃"/>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accPr>
                            <m:e>
                              <m:r>
                                <a:rPr lang="en-US" sz="180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𝜇</m:t>
                              </m:r>
                            </m:e>
                          </m:acc>
                        </m:e>
                        <m:sub>
                          <m:r>
                            <a:rPr lang="en-001" sz="1800" b="0" i="1" smtClean="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𝑎</m:t>
                          </m:r>
                        </m:sub>
                      </m:sSub>
                      <m:d>
                        <m:dPr>
                          <m:ctrlPr>
                            <a:rPr lang="en-US"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ctrlPr>
                        </m:dPr>
                        <m:e>
                          <m:r>
                            <a:rPr lang="fr-FR" sz="1800" i="1">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rPr>
                            <m:t>𝑡</m:t>
                          </m:r>
                        </m:e>
                      </m:d>
                    </m:oMath>
                  </m:oMathPara>
                </a14:m>
                <a:endParaRPr lang="en-US" sz="1800" i="1" dirty="0">
                  <a:solidFill>
                    <a:schemeClr val="tx1">
                      <a:lumMod val="65000"/>
                      <a:lumOff val="35000"/>
                    </a:schemeClr>
                  </a:solidFill>
                  <a:effectLst/>
                  <a:latin typeface="Cambria Math" panose="02040503050406030204" pitchFamily="18" charset="0"/>
                  <a:ea typeface="Cambria Math" panose="02040503050406030204" pitchFamily="18" charset="0"/>
                  <a:cs typeface="Times New Roman" panose="02020603050405020304" pitchFamily="18"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p:txBody>
          </p:sp>
        </mc:Choice>
        <mc:Fallback xmlns="">
          <p:sp>
            <p:nvSpPr>
              <p:cNvPr id="64" name="TextBox 63">
                <a:extLst>
                  <a:ext uri="{FF2B5EF4-FFF2-40B4-BE49-F238E27FC236}">
                    <a16:creationId xmlns:a16="http://schemas.microsoft.com/office/drawing/2014/main" id="{A3E4D9C5-31FA-2548-BD18-B2F42B4C3EB7}"/>
                  </a:ext>
                </a:extLst>
              </p:cNvPr>
              <p:cNvSpPr txBox="1">
                <a:spLocks noRot="1" noChangeAspect="1" noMove="1" noResize="1" noEditPoints="1" noAdjustHandles="1" noChangeArrowheads="1" noChangeShapeType="1" noTextEdit="1"/>
              </p:cNvSpPr>
              <p:nvPr/>
            </p:nvSpPr>
            <p:spPr>
              <a:xfrm>
                <a:off x="9008192" y="12802016"/>
                <a:ext cx="6874704" cy="5700471"/>
              </a:xfrm>
              <a:prstGeom prst="rect">
                <a:avLst/>
              </a:prstGeom>
              <a:blipFill>
                <a:blip r:embed="rId10"/>
                <a:stretch>
                  <a:fillRect l="-799" t="-428" r="-799"/>
                </a:stretch>
              </a:blipFill>
            </p:spPr>
            <p:txBody>
              <a:bodyPr/>
              <a:lstStyle/>
              <a:p>
                <a:r>
                  <a:rPr lang="en-US">
                    <a:noFill/>
                  </a:rPr>
                  <a:t> </a:t>
                </a:r>
              </a:p>
            </p:txBody>
          </p:sp>
        </mc:Fallback>
      </mc:AlternateContent>
      <p:sp>
        <p:nvSpPr>
          <p:cNvPr id="65" name="TextBox 64">
            <a:extLst>
              <a:ext uri="{FF2B5EF4-FFF2-40B4-BE49-F238E27FC236}">
                <a16:creationId xmlns:a16="http://schemas.microsoft.com/office/drawing/2014/main" id="{1F50919E-1D61-ED42-BD82-84F736BAE7BF}"/>
              </a:ext>
            </a:extLst>
          </p:cNvPr>
          <p:cNvSpPr txBox="1"/>
          <p:nvPr/>
        </p:nvSpPr>
        <p:spPr>
          <a:xfrm>
            <a:off x="9003628" y="12380101"/>
            <a:ext cx="6874704" cy="400110"/>
          </a:xfrm>
          <a:prstGeom prst="rect">
            <a:avLst/>
          </a:prstGeom>
          <a:noFill/>
        </p:spPr>
        <p:txBody>
          <a:bodyPr wrap="square" rtlCol="0">
            <a:spAutoFit/>
          </a:bodyPr>
          <a:lstStyle>
            <a:defPPr>
              <a:defRPr kern="1200"/>
            </a:defPPr>
          </a:lstStyle>
          <a:p>
            <a:r>
              <a:rPr lang="en-US" sz="2000" b="1" dirty="0">
                <a:solidFill>
                  <a:schemeClr val="tx1">
                    <a:lumMod val="75000"/>
                    <a:lumOff val="25000"/>
                  </a:schemeClr>
                </a:solidFill>
                <a:latin typeface="Montserrat Extra Bold" panose="00000900000000000000" pitchFamily="50" charset="0"/>
              </a:rPr>
              <a:t>Thompson Sampling</a:t>
            </a:r>
          </a:p>
        </p:txBody>
      </p:sp>
      <mc:AlternateContent xmlns:mc="http://schemas.openxmlformats.org/markup-compatibility/2006" xmlns:a14="http://schemas.microsoft.com/office/drawing/2010/main">
        <mc:Choice Requires="a14">
          <p:sp>
            <p:nvSpPr>
              <p:cNvPr id="66" name="TextBox 65">
                <a:extLst>
                  <a:ext uri="{FF2B5EF4-FFF2-40B4-BE49-F238E27FC236}">
                    <a16:creationId xmlns:a16="http://schemas.microsoft.com/office/drawing/2014/main" id="{F486202D-6F64-AE4D-B1D6-5824E8EFE1C5}"/>
                  </a:ext>
                </a:extLst>
              </p:cNvPr>
              <p:cNvSpPr txBox="1"/>
              <p:nvPr/>
            </p:nvSpPr>
            <p:spPr>
              <a:xfrm>
                <a:off x="8813648" y="18222760"/>
                <a:ext cx="7120610" cy="3013774"/>
              </a:xfrm>
              <a:prstGeom prst="rect">
                <a:avLst/>
              </a:prstGeom>
              <a:noFill/>
            </p:spPr>
            <p:txBody>
              <a:bodyPr wrap="square" rtlCol="0">
                <a:spAutoFit/>
              </a:bodyPr>
              <a:lstStyle/>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Our final algorithm is a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supervised linear bandit</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which trains a linear model based on all prior observed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true</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a:t>
                </a:r>
                <a:r>
                  <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a:t>
                </a:r>
                <a:r>
                  <a:rPr lang="en-US" sz="1800"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arfarin</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doses, rather than the standard binary reward. By utilizing this extra information, this model should achieve better performance than all others tested and will set a kind of upper bound on the performance of linear bandit models. </a:t>
                </a:r>
                <a:endPar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just"/>
                <a:endPar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sSub>
                        <m:sSubPr>
                          <m:ctrlP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sSubPr>
                        <m:e>
                          <m:acc>
                            <m:accPr>
                              <m:chr m:val="̂"/>
                              <m:ctrlPr>
                                <a:rPr lang="en-US" sz="1800" i="1" smtClean="0">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rPr>
                              </m:ctrlPr>
                            </m:accPr>
                            <m:e>
                              <m:r>
                                <a:rPr lang="en-US" sz="1800" i="1">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rPr>
                                <m:t>𝜃</m:t>
                              </m:r>
                            </m:e>
                          </m:acc>
                        </m:e>
                        <m:sub>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𝑡</m:t>
                          </m:r>
                        </m:sub>
                      </m:sSub>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 = </m:t>
                      </m:r>
                      <m:sSup>
                        <m:sSupPr>
                          <m:ctrlP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sSupPr>
                        <m:e>
                          <m:d>
                            <m:dPr>
                              <m:ctrlP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dPr>
                            <m:e>
                              <m:sSubSup>
                                <m:sSubSupPr>
                                  <m:ctrlP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sSubSupPr>
                                <m:e>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𝑋</m:t>
                                  </m:r>
                                </m:e>
                                <m:sub>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𝑡</m:t>
                                  </m:r>
                                </m:sub>
                                <m:sup>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𝑇</m:t>
                                  </m:r>
                                </m:sup>
                              </m:sSubSup>
                              <m:sSub>
                                <m:sSubPr>
                                  <m:ctrlP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sSubPr>
                                <m:e>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𝑋</m:t>
                                  </m:r>
                                </m:e>
                                <m:sub>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𝑡</m:t>
                                  </m:r>
                                </m:sub>
                              </m:sSub>
                            </m:e>
                          </m:d>
                        </m:e>
                        <m:sup>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−1</m:t>
                          </m:r>
                        </m:sup>
                      </m:sSup>
                      <m:sSubSup>
                        <m:sSubSupPr>
                          <m:ctrlP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sSubSupPr>
                        <m:e>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𝑋</m:t>
                          </m:r>
                        </m:e>
                        <m:sub>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𝑡</m:t>
                          </m:r>
                        </m:sub>
                        <m:sup>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𝑇</m:t>
                          </m:r>
                        </m:sup>
                      </m:sSubSup>
                      <m:sSub>
                        <m:sSubPr>
                          <m:ctrlP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sSubPr>
                        <m:e>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𝑌</m:t>
                          </m:r>
                        </m:e>
                        <m:sub>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𝑡</m:t>
                          </m:r>
                        </m:sub>
                      </m:sSub>
                    </m:oMath>
                  </m:oMathPara>
                </a14:m>
                <a:endPar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endPar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14:m>
                  <m:oMathPara xmlns:m="http://schemas.openxmlformats.org/officeDocument/2006/math">
                    <m:oMathParaPr>
                      <m:jc m:val="centerGroup"/>
                    </m:oMathParaPr>
                    <m:oMath xmlns:m="http://schemas.openxmlformats.org/officeDocument/2006/math">
                      <m:sSub>
                        <m:sSubPr>
                          <m:ctrlP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sSubPr>
                        <m:e>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𝑎</m:t>
                          </m:r>
                        </m:e>
                        <m:sub>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𝑡</m:t>
                          </m:r>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+1</m:t>
                          </m:r>
                        </m:sub>
                      </m:sSub>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 </m:t>
                      </m:r>
                      <m:r>
                        <m:rPr>
                          <m:nor/>
                        </m:rPr>
                        <a:rPr lang="en-US" sz="1800" i="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arg</m:t>
                      </m:r>
                      <m:r>
                        <m:rPr>
                          <m:nor/>
                        </m:rPr>
                        <a:rPr lang="en-001" sz="1800" b="0" i="0"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 </m:t>
                      </m:r>
                      <m:func>
                        <m:funcPr>
                          <m:ctrlPr>
                            <a:rPr lang="en-US"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funcPr>
                        <m:fName>
                          <m:limLow>
                            <m:limLowPr>
                              <m:ctrlPr>
                                <a:rPr lang="en-US"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limLowPr>
                            <m:e>
                              <m:r>
                                <m:rPr>
                                  <m:sty m:val="p"/>
                                </m:rPr>
                                <a:rPr lang="en-US" sz="1800" b="0" i="0"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max</m:t>
                              </m:r>
                            </m:e>
                            <m:lim>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𝑎</m:t>
                              </m:r>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∈{0,1,2}</m:t>
                              </m:r>
                            </m:lim>
                          </m:limLow>
                        </m:fName>
                        <m:e>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m:t>
                          </m:r>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𝑎</m:t>
                          </m:r>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m:t>
                          </m:r>
                          <m:sSubSup>
                            <m:sSubSupPr>
                              <m:ctrlP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sSubSupPr>
                            <m:e>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𝑥</m:t>
                              </m:r>
                            </m:e>
                            <m:sub>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𝑡</m:t>
                              </m:r>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+1</m:t>
                              </m:r>
                            </m:sub>
                            <m:sup>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𝑇</m:t>
                              </m:r>
                            </m:sup>
                          </m:sSubSup>
                          <m:sSub>
                            <m:sSubPr>
                              <m:ctrlP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ctrlPr>
                            </m:sSubPr>
                            <m:e>
                              <m:acc>
                                <m:accPr>
                                  <m:chr m:val="̂"/>
                                  <m:ctrlPr>
                                    <a:rPr lang="en-US" sz="1800" i="1">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rPr>
                                  </m:ctrlPr>
                                </m:accPr>
                                <m:e>
                                  <m:r>
                                    <a:rPr lang="en-US" sz="1800" i="1">
                                      <a:solidFill>
                                        <a:schemeClr val="tx1">
                                          <a:lumMod val="65000"/>
                                          <a:lumOff val="35000"/>
                                        </a:schemeClr>
                                      </a:solidFill>
                                      <a:latin typeface="Cambria Math" panose="02040503050406030204" pitchFamily="18" charset="0"/>
                                      <a:ea typeface="Cambria Math" panose="02040503050406030204" pitchFamily="18" charset="0"/>
                                      <a:cs typeface="Open Sans" panose="020B0606030504020204" pitchFamily="34" charset="0"/>
                                    </a:rPr>
                                    <m:t>𝜃</m:t>
                                  </m:r>
                                </m:e>
                              </m:acc>
                            </m:e>
                            <m:sub>
                              <m:r>
                                <a:rPr lang="en-US" sz="1800" i="1">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𝑡</m:t>
                              </m:r>
                            </m:sub>
                          </m:sSub>
                          <m:r>
                            <a:rPr lang="en-001" sz="1800" b="0" i="1"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m:t>
                          </m:r>
                        </m:e>
                      </m:func>
                      <m:r>
                        <m:rPr>
                          <m:nor/>
                        </m:rPr>
                        <a:rPr lang="en-001" sz="1800" b="0" i="0" smtClean="0">
                          <a:solidFill>
                            <a:schemeClr val="tx1">
                              <a:lumMod val="65000"/>
                              <a:lumOff val="35000"/>
                            </a:schemeClr>
                          </a:solidFill>
                          <a:latin typeface="Cambria Math" panose="02040503050406030204" pitchFamily="18" charset="0"/>
                          <a:ea typeface="Open Sans" panose="020B0606030504020204" pitchFamily="34" charset="0"/>
                          <a:cs typeface="Open Sans" panose="020B0606030504020204" pitchFamily="34" charset="0"/>
                        </a:rPr>
                        <m:t> </m:t>
                      </m:r>
                    </m:oMath>
                  </m:oMathPara>
                </a14:m>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p:txBody>
          </p:sp>
        </mc:Choice>
        <mc:Fallback xmlns="">
          <p:sp>
            <p:nvSpPr>
              <p:cNvPr id="66" name="TextBox 65">
                <a:extLst>
                  <a:ext uri="{FF2B5EF4-FFF2-40B4-BE49-F238E27FC236}">
                    <a16:creationId xmlns:a16="http://schemas.microsoft.com/office/drawing/2014/main" id="{F486202D-6F64-AE4D-B1D6-5824E8EFE1C5}"/>
                  </a:ext>
                </a:extLst>
              </p:cNvPr>
              <p:cNvSpPr txBox="1">
                <a:spLocks noRot="1" noChangeAspect="1" noMove="1" noResize="1" noEditPoints="1" noAdjustHandles="1" noChangeArrowheads="1" noChangeShapeType="1" noTextEdit="1"/>
              </p:cNvSpPr>
              <p:nvPr/>
            </p:nvSpPr>
            <p:spPr>
              <a:xfrm>
                <a:off x="8813648" y="18222760"/>
                <a:ext cx="7120610" cy="3013774"/>
              </a:xfrm>
              <a:prstGeom prst="rect">
                <a:avLst/>
              </a:prstGeom>
              <a:blipFill>
                <a:blip r:embed="rId11"/>
                <a:stretch>
                  <a:fillRect l="-771" t="-808" r="-685"/>
                </a:stretch>
              </a:blipFill>
            </p:spPr>
            <p:txBody>
              <a:bodyPr/>
              <a:lstStyle/>
              <a:p>
                <a:r>
                  <a:rPr lang="en-US">
                    <a:noFill/>
                  </a:rPr>
                  <a:t> </a:t>
                </a:r>
              </a:p>
            </p:txBody>
          </p:sp>
        </mc:Fallback>
      </mc:AlternateContent>
      <p:sp>
        <p:nvSpPr>
          <p:cNvPr id="67" name="TextBox 66">
            <a:extLst>
              <a:ext uri="{FF2B5EF4-FFF2-40B4-BE49-F238E27FC236}">
                <a16:creationId xmlns:a16="http://schemas.microsoft.com/office/drawing/2014/main" id="{B137B4B7-0EF7-024F-9A39-6C8733D86FC6}"/>
              </a:ext>
            </a:extLst>
          </p:cNvPr>
          <p:cNvSpPr txBox="1"/>
          <p:nvPr/>
        </p:nvSpPr>
        <p:spPr>
          <a:xfrm>
            <a:off x="8813648" y="17717121"/>
            <a:ext cx="6874704" cy="400110"/>
          </a:xfrm>
          <a:prstGeom prst="rect">
            <a:avLst/>
          </a:prstGeom>
          <a:noFill/>
        </p:spPr>
        <p:txBody>
          <a:bodyPr wrap="square" rtlCol="0">
            <a:spAutoFit/>
          </a:bodyPr>
          <a:lstStyle>
            <a:defPPr>
              <a:defRPr kern="1200"/>
            </a:defPPr>
          </a:lstStyle>
          <a:p>
            <a:r>
              <a:rPr lang="en-US" sz="2000" b="1" dirty="0">
                <a:solidFill>
                  <a:schemeClr val="tx1">
                    <a:lumMod val="75000"/>
                    <a:lumOff val="25000"/>
                  </a:schemeClr>
                </a:solidFill>
                <a:latin typeface="Montserrat Extra Bold" panose="00000900000000000000" pitchFamily="50" charset="0"/>
              </a:rPr>
              <a:t>Supervised Linear Bandit</a:t>
            </a:r>
          </a:p>
        </p:txBody>
      </p:sp>
      <p:sp>
        <p:nvSpPr>
          <p:cNvPr id="68" name="TextBox 67">
            <a:extLst>
              <a:ext uri="{FF2B5EF4-FFF2-40B4-BE49-F238E27FC236}">
                <a16:creationId xmlns:a16="http://schemas.microsoft.com/office/drawing/2014/main" id="{1CAC4F3D-2FD8-3643-AC3F-553E60C13061}"/>
              </a:ext>
            </a:extLst>
          </p:cNvPr>
          <p:cNvSpPr txBox="1"/>
          <p:nvPr/>
        </p:nvSpPr>
        <p:spPr>
          <a:xfrm>
            <a:off x="17077923" y="19555190"/>
            <a:ext cx="15001441" cy="2031325"/>
          </a:xfrm>
          <a:prstGeom prst="rect">
            <a:avLst/>
          </a:prstGeom>
          <a:noFill/>
        </p:spPr>
        <p:txBody>
          <a:bodyPr wrap="square" rtlCol="0">
            <a:spAutoFit/>
          </a:bodyPr>
          <a:lstStyle/>
          <a:p>
            <a:pPr marL="458788" indent="-458788"/>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I. W. P. Consortium. Estimation of the warfarin dose with clinical and pharmacogenetic data. </a:t>
            </a:r>
            <a:r>
              <a:rPr lang="en-US" sz="1800" i="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New England Journal of Medicine</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360(8):753–764, 2009.</a:t>
            </a:r>
          </a:p>
          <a:p>
            <a:pPr marL="458788" indent="-458788"/>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L. Li, W. Chu, J. Langford, and R. E. </a:t>
            </a:r>
            <a:r>
              <a:rPr lang="en-US" sz="1800"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Schapire</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A contextual-bandit approach to personalized news article recommendation. In </a:t>
            </a:r>
            <a:r>
              <a:rPr lang="en-US" sz="1800" i="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Proceedings          of the 19th international conference on World wide web</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pages 661–670, 2010.</a:t>
            </a:r>
          </a:p>
          <a:p>
            <a:pPr marL="458788" indent="-458788"/>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S. Agrawal and N. Goyal. Thompson sampling for contextual bandits with linear payoffs. In </a:t>
            </a:r>
            <a:r>
              <a:rPr lang="en-US" sz="1800" i="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International Conference on Machine Learning</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pages 127–135, 2013.</a:t>
            </a:r>
          </a:p>
          <a:p>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p:txBody>
      </p:sp>
      <p:sp>
        <p:nvSpPr>
          <p:cNvPr id="69" name="TextBox 68">
            <a:extLst>
              <a:ext uri="{FF2B5EF4-FFF2-40B4-BE49-F238E27FC236}">
                <a16:creationId xmlns:a16="http://schemas.microsoft.com/office/drawing/2014/main" id="{58BBA0E2-D6B4-E644-9B29-BEB6D6926E19}"/>
              </a:ext>
            </a:extLst>
          </p:cNvPr>
          <p:cNvSpPr txBox="1"/>
          <p:nvPr/>
        </p:nvSpPr>
        <p:spPr>
          <a:xfrm>
            <a:off x="25167451" y="5713835"/>
            <a:ext cx="6874704" cy="5909310"/>
          </a:xfrm>
          <a:prstGeom prst="rect">
            <a:avLst/>
          </a:prstGeom>
          <a:noFill/>
        </p:spPr>
        <p:txBody>
          <a:bodyPr wrap="square" rtlCol="0">
            <a:spAutoFit/>
          </a:bodyPr>
          <a:lstStyle/>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Our results show clear performance improvements when comparing bandit methods to both the fixed dose baseline and, in the case of </a:t>
            </a:r>
            <a:r>
              <a:rPr lang="en-US" sz="1800"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LinUCB</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to the clinical dosing algorithm as well. This clearly demonstrates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the power of bandit methods</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for </a:t>
            </a:r>
            <a:r>
              <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a:t>
            </a:r>
            <a:r>
              <a:rPr lang="en-US" sz="1800"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arfarin</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dose assignment and suggests that such methods should be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further explored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to achieve better patient outcomes.</a:t>
            </a:r>
          </a:p>
          <a:p>
            <a:pPr algn="just"/>
            <a:endPar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However, there is one key caveat to these results: while </a:t>
            </a:r>
            <a:r>
              <a:rPr lang="en-US" sz="1800" b="1"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LinUCB</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outperforms the clinical dosing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algorithm by the end of the </a:t>
            </a:r>
            <a:r>
              <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online” training period,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it takes nearly 2000 patients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before its performance truly matches that of the clinical dosing algorithm. As a result, if this were a truly online setting,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several of those patients may have received a lower quality of care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than if the clinical dosing algorithm had been applied. This raises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ethical considerations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regarding potential harm to patients used in training bandit methods, particularly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for healthcare applications</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This suggests that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some degree of offline learning</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such as </a:t>
            </a:r>
            <a:r>
              <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what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we have performed in this project, is necessary prior to the rollout of a bandit algorithm in such contexts.</a:t>
            </a:r>
          </a:p>
        </p:txBody>
      </p:sp>
      <p:sp>
        <p:nvSpPr>
          <p:cNvPr id="70" name="TextBox 69">
            <a:extLst>
              <a:ext uri="{FF2B5EF4-FFF2-40B4-BE49-F238E27FC236}">
                <a16:creationId xmlns:a16="http://schemas.microsoft.com/office/drawing/2014/main" id="{B3C4FF56-0435-B644-A0B7-06F4C3D67FA8}"/>
              </a:ext>
            </a:extLst>
          </p:cNvPr>
          <p:cNvSpPr txBox="1"/>
          <p:nvPr/>
        </p:nvSpPr>
        <p:spPr>
          <a:xfrm>
            <a:off x="25204659" y="14322118"/>
            <a:ext cx="6874704" cy="3416320"/>
          </a:xfrm>
          <a:prstGeom prst="rect">
            <a:avLst/>
          </a:prstGeom>
          <a:noFill/>
        </p:spPr>
        <p:txBody>
          <a:bodyPr wrap="square" rtlCol="0">
            <a:spAutoFit/>
          </a:bodyPr>
          <a:lstStyle/>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The key direction of future research in this project is to investigate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further implementations of linear bandit models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to attempt to close the performance gap between our current optimal implementation, </a:t>
            </a:r>
            <a:r>
              <a:rPr lang="en-US" sz="1800" b="1" dirty="0" err="1">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LinUCB</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and the supervised linear bandit</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While the latter’s performance presents an upper bound on the potential performance of linear bandit models and likely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cannot be replicated </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by a model that observes only binary rewards, the existing gap suggests that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other model formulations may be able to provide better performance</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a:t>
            </a:r>
            <a:endPar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just"/>
            <a:endParaRPr lang="en-001"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endParaRPr>
          </a:p>
          <a:p>
            <a:pPr algn="just"/>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Possible candidates that we have not tested in this project include </a:t>
            </a:r>
            <a:r>
              <a:rPr lang="en-US" sz="1800" b="1"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robust algorithms or regularized linear models</a:t>
            </a:r>
            <a:r>
              <a:rPr lang="en-US" sz="1800" dirty="0">
                <a:solidFill>
                  <a:schemeClr val="tx1">
                    <a:lumMod val="65000"/>
                    <a:lumOff val="35000"/>
                  </a:schemeClr>
                </a:solidFill>
                <a:latin typeface="Domine" panose="02040503040403060204" pitchFamily="18" charset="0"/>
                <a:ea typeface="Open Sans" panose="020B0606030504020204" pitchFamily="34" charset="0"/>
                <a:cs typeface="Open Sans" panose="020B0606030504020204" pitchFamily="34" charset="0"/>
              </a:rPr>
              <a:t>. </a:t>
            </a:r>
          </a:p>
        </p:txBody>
      </p:sp>
    </p:spTree>
    <p:extLst>
      <p:ext uri="{BB962C8B-B14F-4D97-AF65-F5344CB8AC3E}">
        <p14:creationId xmlns:p14="http://schemas.microsoft.com/office/powerpoint/2010/main" val="3244115558"/>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assessingslate|08-202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sential">
      <a:majorFont>
        <a:latin typeface="Arial Black"/>
        <a:ea typeface="Arial"/>
        <a:cs typeface="Arial"/>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1396</Words>
  <Application>Microsoft Office PowerPoint</Application>
  <PresentationFormat>Custom</PresentationFormat>
  <Paragraphs>85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Domine</vt:lpstr>
      <vt:lpstr>Montserrat Extra Bold</vt:lpstr>
      <vt:lpstr>Arial</vt:lpstr>
      <vt:lpstr>Cambria Math</vt:lpstr>
      <vt:lpstr>Calibri</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Template For Scientific Poster Presentation</dc:subject>
  <dc:creator>Graphicsland/MakeSigns.com</dc:creator>
  <cp:keywords>scientific, research, template, custom, poster, presentation, symposium, printing, powerpoint, create, design, example, sample, download</cp:keywords>
  <dc:description>We offer free powerpoint poster templates to help you design your very own scientific poster presentation.</dc:description>
  <cp:lastModifiedBy>Eva Lestant</cp:lastModifiedBy>
  <cp:revision>82</cp:revision>
  <cp:lastPrinted>2022-12-13T23:41:56Z</cp:lastPrinted>
  <dcterms:modified xsi:type="dcterms:W3CDTF">2023-03-16T04:03:42Z</dcterms:modified>
  <cp:category>science research poster</cp:category>
</cp:coreProperties>
</file>

<file path=docProps/thumbnail.jpeg>
</file>